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35"/>
  </p:notesMasterIdLst>
  <p:handoutMasterIdLst>
    <p:handoutMasterId r:id="rId36"/>
  </p:handoutMasterIdLst>
  <p:sldIdLst>
    <p:sldId id="482" r:id="rId5"/>
    <p:sldId id="483" r:id="rId6"/>
    <p:sldId id="799" r:id="rId7"/>
    <p:sldId id="806" r:id="rId8"/>
    <p:sldId id="486" r:id="rId9"/>
    <p:sldId id="794" r:id="rId10"/>
    <p:sldId id="666" r:id="rId11"/>
    <p:sldId id="795" r:id="rId12"/>
    <p:sldId id="796" r:id="rId13"/>
    <p:sldId id="716" r:id="rId14"/>
    <p:sldId id="718" r:id="rId15"/>
    <p:sldId id="729" r:id="rId16"/>
    <p:sldId id="719" r:id="rId17"/>
    <p:sldId id="720" r:id="rId18"/>
    <p:sldId id="715" r:id="rId19"/>
    <p:sldId id="723" r:id="rId20"/>
    <p:sldId id="721" r:id="rId21"/>
    <p:sldId id="722" r:id="rId22"/>
    <p:sldId id="257" r:id="rId23"/>
    <p:sldId id="513" r:id="rId24"/>
    <p:sldId id="514" r:id="rId25"/>
    <p:sldId id="515" r:id="rId26"/>
    <p:sldId id="260" r:id="rId27"/>
    <p:sldId id="259" r:id="rId28"/>
    <p:sldId id="519" r:id="rId29"/>
    <p:sldId id="520" r:id="rId30"/>
    <p:sldId id="521" r:id="rId31"/>
    <p:sldId id="522" r:id="rId32"/>
    <p:sldId id="523" r:id="rId33"/>
    <p:sldId id="798" r:id="rId34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DDDDD"/>
    <a:srgbClr val="FFFFFF"/>
    <a:srgbClr val="FF99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55" autoAdjust="0"/>
  </p:normalViewPr>
  <p:slideViewPr>
    <p:cSldViewPr snapToGrid="0" snapToObjects="1">
      <p:cViewPr varScale="1">
        <p:scale>
          <a:sx n="83" d="100"/>
          <a:sy n="83" d="100"/>
        </p:scale>
        <p:origin x="7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7ACC01D-6635-46F0-9EEB-3DFF757712A2}" type="datetimeFigureOut">
              <a:rPr lang="en-US" smtClean="0"/>
              <a:pPr/>
              <a:t>7/6/2019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BCE8162-ACB7-4703-9694-372A3FE176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94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99E9FBE-7BE8-4DEE-8580-EB551673694B}" type="datetimeFigureOut">
              <a:rPr lang="en-US" smtClean="0"/>
              <a:pPr/>
              <a:t>7/6/2019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318E271-496A-42FE-8D60-15B7B28CB6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9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we’ve already measured</a:t>
            </a:r>
            <a:r>
              <a:rPr lang="en-US" baseline="0" dirty="0"/>
              <a:t> voltage and resistance as earlier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3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Slope=b=(log(y2)-log(y1))/(log(x2)-log(x1))</a:t>
            </a:r>
          </a:p>
          <a:p>
            <a:r>
              <a:rPr lang="en-US" dirty="0"/>
              <a:t>logy1=2,</a:t>
            </a:r>
            <a:r>
              <a:rPr lang="en-US" baseline="0" dirty="0"/>
              <a:t> logy2=log(600000), logx1=4, logx2=-1</a:t>
            </a:r>
          </a:p>
          <a:p>
            <a:r>
              <a:rPr lang="en-US" baseline="0" dirty="0"/>
              <a:t>B=(5.78-2)/(-1-4)=-.756</a:t>
            </a:r>
          </a:p>
          <a:p>
            <a:r>
              <a:rPr lang="en-US" baseline="0" dirty="0"/>
              <a:t>Log(y)-log(y1)=b (log(x)-log(x1)</a:t>
            </a:r>
          </a:p>
          <a:p>
            <a:r>
              <a:rPr lang="en-US" baseline="0" dirty="0"/>
              <a:t>Or</a:t>
            </a:r>
          </a:p>
          <a:p>
            <a:r>
              <a:rPr lang="en-US" baseline="0" dirty="0"/>
              <a:t>Log(x)=log(x1)+(log(y)-log(y1))/b = 6.64-1.32 </a:t>
            </a:r>
            <a:r>
              <a:rPr lang="en-US" baseline="0" dirty="0" err="1"/>
              <a:t>logR</a:t>
            </a:r>
            <a:endParaRPr lang="en-US" baseline="0" dirty="0"/>
          </a:p>
          <a:p>
            <a:r>
              <a:rPr lang="en-US" baseline="0" dirty="0"/>
              <a:t>Or with x=Lux and y=R</a:t>
            </a:r>
          </a:p>
          <a:p>
            <a:r>
              <a:rPr lang="en-US" baseline="0" dirty="0"/>
              <a:t>Log(Lux)=5-log(R)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8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51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53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8E271-496A-42FE-8D60-15B7B28CB6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uP</a:t>
            </a:r>
            <a:r>
              <a:rPr lang="en-US" baseline="0" dirty="0"/>
              <a:t> handles </a:t>
            </a:r>
            <a:r>
              <a:rPr lang="en-US" baseline="0" dirty="0" err="1"/>
              <a:t>comm</a:t>
            </a:r>
            <a:r>
              <a:rPr lang="en-US" baseline="0" dirty="0"/>
              <a:t> with Arduino, generates transmit pulse, signal processes return pulse, handles echo pulse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C943E-CBF6-4504-972C-F2E528EFE2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39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8E271-496A-42FE-8D60-15B7B28CB6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35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6237-FA48-4707-83C6-18CA1EB5F815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1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A56F-A8B3-48E1-9988-224BB69E2148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9222-E6B8-466F-AB65-31C5915B87AF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09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ED613E-2E18-4FF0-AC18-2B9298051CB8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75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9354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EA29099-8361-47D9-BC94-042D86C7FFE3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2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730D42-12D7-4B4E-8770-5ACA128C8363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55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B89627-2533-4F78-8CC2-804227094817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78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E77C8F-C192-4507-AC0A-E226D1D7147C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40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064E37-DA65-4F80-8EE6-087D3C4EEA77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9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0BAF2B-ACDB-467B-8143-FAA9C35E4807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1E594B-1C3E-4FB2-86AF-A48EBA672CDA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0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79ED-06FA-4FCE-9AE4-9F245D6DA23C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50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275853-81DC-4B24-BB0A-F8BCA7BB4355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73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6362781-8026-4313-811C-BBEDC4B18F49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03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732300-8F2D-4BD1-A3AF-E4BA408DAC90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274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93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1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52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24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788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66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759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2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1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811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62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193547"/>
          </a:xfrm>
          <a:prstGeom prst="rect">
            <a:avLst/>
          </a:prstGeo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baseline="0">
                <a:solidFill>
                  <a:schemeClr val="accent6">
                    <a:lumMod val="50000"/>
                  </a:schemeClr>
                </a:solidFill>
              </a:defRPr>
            </a:lvl1pPr>
            <a:lvl2pPr marL="557213" indent="-214313">
              <a:buFont typeface="Courier New" panose="02070309020205020404" pitchFamily="49" charset="0"/>
              <a:buChar char="o"/>
              <a:defRPr/>
            </a:lvl2pPr>
            <a:lvl3pPr marL="857250" indent="-17145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40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308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88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0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8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93B6-D19E-468C-BE86-5B30EF77E99B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02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681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609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90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786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ABBED5C-281E-D04B-A242-DC7B480DDB43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97E5A0CD-5DB2-A448-9B00-A28E358BA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0264-0841-4AFA-9182-1D1D884F8AC3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2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C867-3289-4CED-B1B3-C81DC702AF18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7194E-C648-4614-B7BC-17EA6D6B025D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2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0C8D-EFB0-47ED-9C0C-A4AA306AB050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9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9641-E1EB-4DA9-BA6A-C543F7D46D44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6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B65CA-0B7F-4BD9-8B7E-1411572223AF}" type="datetime1">
              <a:rPr lang="en-US" smtClean="0"/>
              <a:pPr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B0374-A2EC-B245-84D0-2DC6DF66F6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BrandBar_New_flag_onl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265" y="5666007"/>
            <a:ext cx="9960737" cy="155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1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9144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1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9144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1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_template_interior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712"/>
            <a:ext cx="9144000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stevespence.org/courses/writing-for-digital-media/modules/site-structure-1/site-structure-1-slides.php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ay.com/itm/1-pcs-Ultrasonic-Module-HC-SR04-Distance-Transducer-Sensor-For-Arduino-Robot-SC/281693882147?_trksid=p2141725.c100338.m3726&amp;_trkparms=aid%3D222007%26algo%3DSIC.MBE%26ao%3D1%26asc%3D20141212152715%26meid%3D2a1b31514b5a4c9287034cccf9c350d5%26pid%3D100338%26rk%3D11%26rkt%3D29%26mehot%3Dag%26sd%3D22172686649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ay.com/itm/1-pcs-Ultrasonic-Module-HC-SR04-Distance-Transducer-Sensor-For-Arduino-Robot-SC/281693882147?_trksid=p2141725.c100338.m3726&amp;_trkparms=aid%3D222007%26algo%3DSIC.MBE%26ao%3D1%26asc%3D20141212152715%26meid%3D2a1b31514b5a4c9287034cccf9c350d5%26pid%3D100338%26rk%3D11%26rkt%3D29%26mehot%3Dag%26sd%3D22172686649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jpeg"/><Relationship Id="rId4" Type="http://schemas.openxmlformats.org/officeDocument/2006/relationships/hyperlink" Target="http://www.ebay.com/itm/1-pcs-Ultrasonic-Module-HC-SR04-Distance-Transducer-Sensor-For-Arduino-Robot-SC/281693882147?_trksid=p2141725.c100338.m3726&amp;_trkparms=aid%3D222007%26algo%3DSIC.MBE%26ao%3D1%26asc%3D20141212152715%26meid%3D2a1b31514b5a4c9287034cccf9c350d5%26pid%3D100338%26rk%3D11%26rkt%3D29%26mehot%3Dag%26sd%3D221726866495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8.xml"/><Relationship Id="rId6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0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Weather Station</a:t>
            </a:r>
          </a:p>
          <a:p>
            <a:r>
              <a:rPr lang="en-US" dirty="0"/>
              <a:t>Ultrasonic Distance</a:t>
            </a:r>
          </a:p>
        </p:txBody>
      </p:sp>
    </p:spTree>
    <p:extLst>
      <p:ext uri="{BB962C8B-B14F-4D97-AF65-F5344CB8AC3E}">
        <p14:creationId xmlns:p14="http://schemas.microsoft.com/office/powerpoint/2010/main" val="198880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this: Light Sensor Circuit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83" y="1029518"/>
            <a:ext cx="7325833" cy="5364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0037" y="2161885"/>
            <a:ext cx="619080" cy="400110"/>
          </a:xfrm>
          <a:prstGeom prst="rect">
            <a:avLst/>
          </a:prstGeom>
          <a:solidFill>
            <a:schemeClr val="bg1">
              <a:lumMod val="85000"/>
              <a:alpha val="58824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10 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3209" y="2361940"/>
            <a:ext cx="574196" cy="400110"/>
          </a:xfrm>
          <a:prstGeom prst="rect">
            <a:avLst/>
          </a:prstGeom>
          <a:solidFill>
            <a:schemeClr val="bg1">
              <a:lumMod val="85000"/>
              <a:alpha val="58824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220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0C7738-7280-4A81-B567-AB8436440BE7}"/>
              </a:ext>
            </a:extLst>
          </p:cNvPr>
          <p:cNvSpPr/>
          <p:nvPr/>
        </p:nvSpPr>
        <p:spPr>
          <a:xfrm>
            <a:off x="3453205" y="1667435"/>
            <a:ext cx="2820004" cy="1290918"/>
          </a:xfrm>
          <a:prstGeom prst="roundRect">
            <a:avLst/>
          </a:prstGeom>
          <a:solidFill>
            <a:schemeClr val="bg2">
              <a:lumMod val="50000"/>
              <a:alpha val="3019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Leave room for future development</a:t>
            </a:r>
          </a:p>
        </p:txBody>
      </p:sp>
    </p:spTree>
    <p:extLst>
      <p:ext uri="{BB962C8B-B14F-4D97-AF65-F5344CB8AC3E}">
        <p14:creationId xmlns:p14="http://schemas.microsoft.com/office/powerpoint/2010/main" val="8746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21" y="872719"/>
            <a:ext cx="8420986" cy="3848137"/>
          </a:xfrm>
        </p:spPr>
        <p:txBody>
          <a:bodyPr/>
          <a:lstStyle/>
          <a:p>
            <a:r>
              <a:rPr lang="en-US" sz="2800" dirty="0"/>
              <a:t>Upload the code</a:t>
            </a:r>
          </a:p>
          <a:p>
            <a:r>
              <a:rPr lang="en-US" sz="2800" dirty="0"/>
              <a:t>Turn on Serial Monitor</a:t>
            </a:r>
          </a:p>
          <a:p>
            <a:pPr lvl="1"/>
            <a:r>
              <a:rPr lang="en-US" sz="2400" dirty="0"/>
              <a:t>Make sure it’s set to 9600 baud</a:t>
            </a:r>
          </a:p>
          <a:p>
            <a:pPr lvl="1"/>
            <a:r>
              <a:rPr lang="en-US" sz="2400" dirty="0"/>
              <a:t>Make a shadow over sensor</a:t>
            </a:r>
          </a:p>
          <a:p>
            <a:r>
              <a:rPr lang="en-US" sz="2800" dirty="0"/>
              <a:t>Turn off Serial Monitor</a:t>
            </a:r>
          </a:p>
          <a:p>
            <a:r>
              <a:rPr lang="en-US" sz="2800" dirty="0"/>
              <a:t>Turn on Serial Plotter</a:t>
            </a:r>
          </a:p>
          <a:p>
            <a:pPr lvl="1"/>
            <a:r>
              <a:rPr lang="en-US" sz="2400" dirty="0"/>
              <a:t>Tools -&gt; Serial Plotter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36445"/>
            <a:ext cx="4311792" cy="3047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521" y="6305667"/>
            <a:ext cx="669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Make sure this matches value in your code:  </a:t>
            </a:r>
            <a:r>
              <a:rPr lang="en-US" sz="2000" dirty="0" err="1">
                <a:solidFill>
                  <a:srgbClr val="FF0000"/>
                </a:solidFill>
              </a:rPr>
              <a:t>Serial.begin</a:t>
            </a:r>
            <a:r>
              <a:rPr lang="en-US" sz="2000" dirty="0">
                <a:solidFill>
                  <a:srgbClr val="FF0000"/>
                </a:solidFill>
              </a:rPr>
              <a:t>(9600)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6794205" y="5784112"/>
            <a:ext cx="1286539" cy="520995"/>
          </a:xfrm>
          <a:custGeom>
            <a:avLst/>
            <a:gdLst>
              <a:gd name="connsiteX0" fmla="*/ 0 w 1286539"/>
              <a:gd name="connsiteY0" fmla="*/ 520995 h 520995"/>
              <a:gd name="connsiteX1" fmla="*/ 1286539 w 1286539"/>
              <a:gd name="connsiteY1" fmla="*/ 0 h 52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6539" h="520995">
                <a:moveTo>
                  <a:pt x="0" y="520995"/>
                </a:moveTo>
                <a:lnTo>
                  <a:pt x="1286539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47626" y="2203236"/>
            <a:ext cx="2060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Serial Plotter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8991" y="550645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Time (samples)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370722" y="4124379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Light Intensity (Lux)</a:t>
            </a:r>
          </a:p>
        </p:txBody>
      </p:sp>
    </p:spTree>
    <p:extLst>
      <p:ext uri="{BB962C8B-B14F-4D97-AF65-F5344CB8AC3E}">
        <p14:creationId xmlns:p14="http://schemas.microsoft.com/office/powerpoint/2010/main" val="99381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LCD: </a:t>
            </a:r>
            <a:r>
              <a:rPr lang="en-US" sz="3600" dirty="0"/>
              <a:t>System Engineering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082842"/>
            <a:ext cx="5955632" cy="4710905"/>
          </a:xfrm>
        </p:spPr>
        <p:txBody>
          <a:bodyPr/>
          <a:lstStyle/>
          <a:p>
            <a:r>
              <a:rPr lang="en-US" dirty="0"/>
              <a:t>We may not know exactly how LCD works</a:t>
            </a:r>
          </a:p>
          <a:p>
            <a:r>
              <a:rPr lang="en-US" dirty="0"/>
              <a:t>We may not know exactly how Arduino works</a:t>
            </a:r>
          </a:p>
          <a:p>
            <a:r>
              <a:rPr lang="en-US" dirty="0"/>
              <a:t>But we know their </a:t>
            </a:r>
            <a:r>
              <a:rPr lang="en-US" u="sng" dirty="0"/>
              <a:t>interfaces</a:t>
            </a:r>
          </a:p>
          <a:p>
            <a:r>
              <a:rPr lang="en-US" dirty="0"/>
              <a:t>We can pull together many subsystems into a powerful complex system</a:t>
            </a:r>
          </a:p>
          <a:p>
            <a:r>
              <a:rPr lang="en-US" dirty="0"/>
              <a:t>How?  Use Provided Examples!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632" y="2117558"/>
            <a:ext cx="2894709" cy="33688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893246" y="1748226"/>
            <a:ext cx="301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File-&gt;Examples-&gt;</a:t>
            </a:r>
            <a:r>
              <a:rPr lang="en-US" dirty="0" err="1"/>
              <a:t>LiquidCrystal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7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795"/>
            <a:ext cx="5498431" cy="1143000"/>
          </a:xfrm>
        </p:spPr>
        <p:txBody>
          <a:bodyPr/>
          <a:lstStyle/>
          <a:p>
            <a:r>
              <a:rPr lang="en-US" dirty="0"/>
              <a:t>Modify the Program</a:t>
            </a:r>
            <a:br>
              <a:rPr lang="en-US" dirty="0"/>
            </a:b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112" y="1493874"/>
            <a:ext cx="8455688" cy="4193547"/>
          </a:xfrm>
        </p:spPr>
        <p:txBody>
          <a:bodyPr/>
          <a:lstStyle/>
          <a:p>
            <a:r>
              <a:rPr lang="en-US" dirty="0"/>
              <a:t>These declaration</a:t>
            </a:r>
            <a:r>
              <a:rPr lang="en-US" sz="3600" dirty="0"/>
              <a:t>s are added: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#include &lt;</a:t>
            </a:r>
            <a:r>
              <a:rPr lang="en-US" sz="1600" dirty="0" err="1">
                <a:solidFill>
                  <a:srgbClr val="FF0000"/>
                </a:solidFill>
              </a:rPr>
              <a:t>LiquidCrystal.h</a:t>
            </a:r>
            <a:r>
              <a:rPr lang="en-US" sz="1600" dirty="0">
                <a:solidFill>
                  <a:srgbClr val="FF0000"/>
                </a:solidFill>
              </a:rPr>
              <a:t>&gt;		//use the LCD library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FF0000"/>
                </a:solidFill>
              </a:rPr>
              <a:t>LiquidCrystal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lcd</a:t>
            </a:r>
            <a:r>
              <a:rPr lang="en-US" sz="1600" dirty="0">
                <a:solidFill>
                  <a:srgbClr val="FF0000"/>
                </a:solidFill>
              </a:rPr>
              <a:t>(7, 8, 9, 10, 11, 12); //define the Pin  connections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Added to setup():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FF0000"/>
                </a:solidFill>
              </a:rPr>
              <a:t>lcd.begin</a:t>
            </a:r>
            <a:r>
              <a:rPr lang="en-US" sz="1600" dirty="0">
                <a:solidFill>
                  <a:srgbClr val="FF0000"/>
                </a:solidFill>
              </a:rPr>
              <a:t>(16, 2);   //our LCD has 16 columns and 2 rows.</a:t>
            </a:r>
          </a:p>
          <a:p>
            <a:r>
              <a:rPr lang="en-US" dirty="0"/>
              <a:t>Added to loop():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lcd.setCursor</a:t>
            </a:r>
            <a:r>
              <a:rPr lang="en-US" sz="1600" dirty="0">
                <a:solidFill>
                  <a:srgbClr val="FF0000"/>
                </a:solidFill>
              </a:rPr>
              <a:t>(0, 0);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lcd.print</a:t>
            </a:r>
            <a:r>
              <a:rPr lang="en-US" sz="1600" dirty="0">
                <a:solidFill>
                  <a:srgbClr val="FF0000"/>
                </a:solidFill>
              </a:rPr>
              <a:t>("Light(Lux)      "); //initialize 16 characters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lcd.setCursor</a:t>
            </a:r>
            <a:r>
              <a:rPr lang="en-US" sz="1600" dirty="0">
                <a:solidFill>
                  <a:srgbClr val="FF0000"/>
                </a:solidFill>
              </a:rPr>
              <a:t>(11, 0);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 </a:t>
            </a:r>
            <a:r>
              <a:rPr lang="en-US" sz="1600" dirty="0" err="1">
                <a:solidFill>
                  <a:srgbClr val="FF0000"/>
                </a:solidFill>
              </a:rPr>
              <a:t>lcd.print</a:t>
            </a:r>
            <a:r>
              <a:rPr lang="en-US" sz="1600" dirty="0">
                <a:solidFill>
                  <a:srgbClr val="FF0000"/>
                </a:solidFill>
              </a:rPr>
              <a:t>(Lux);}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95481" y="3094892"/>
            <a:ext cx="36776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These special functions are defined in the </a:t>
            </a:r>
            <a:r>
              <a:rPr lang="en-US" sz="2000" dirty="0" err="1">
                <a:solidFill>
                  <a:srgbClr val="0070C0"/>
                </a:solidFill>
              </a:rPr>
              <a:t>LiquidCrystal</a:t>
            </a:r>
            <a:r>
              <a:rPr lang="en-US" sz="2000" dirty="0">
                <a:solidFill>
                  <a:srgbClr val="0070C0"/>
                </a:solidFill>
              </a:rPr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It’s easy to see what they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They are 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But details are beyond our scope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611" t="42217" r="21011" b="8518"/>
          <a:stretch/>
        </p:blipFill>
        <p:spPr>
          <a:xfrm>
            <a:off x="5955631" y="93645"/>
            <a:ext cx="2731169" cy="12566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55144" y="6227020"/>
            <a:ext cx="3732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Answers folder: </a:t>
            </a:r>
            <a:r>
              <a:rPr lang="en-US" dirty="0" err="1"/>
              <a:t>LightSensorLCD.ino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6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1946" y="222907"/>
            <a:ext cx="7798676" cy="1143000"/>
          </a:xfrm>
        </p:spPr>
        <p:txBody>
          <a:bodyPr/>
          <a:lstStyle/>
          <a:p>
            <a:r>
              <a:rPr lang="en-US" dirty="0"/>
              <a:t>Now (</a:t>
            </a:r>
            <a:r>
              <a:rPr lang="en-US" i="1" dirty="0"/>
              <a:t>carefully</a:t>
            </a:r>
            <a:r>
              <a:rPr lang="en-US" dirty="0"/>
              <a:t>) Add an LCD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51402" y="2606324"/>
            <a:ext cx="1804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Potentiometer</a:t>
            </a:r>
          </a:p>
          <a:p>
            <a:r>
              <a:rPr lang="en-US" dirty="0"/>
              <a:t>(Screen Contrast)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69A7-4178-4B4A-8790-742D6D90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4" y="945493"/>
            <a:ext cx="7082366" cy="568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78689" y="1626827"/>
            <a:ext cx="2059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Wire Carefully!</a:t>
            </a:r>
          </a:p>
        </p:txBody>
      </p:sp>
    </p:spTree>
    <p:extLst>
      <p:ext uri="{BB962C8B-B14F-4D97-AF65-F5344CB8AC3E}">
        <p14:creationId xmlns:p14="http://schemas.microsoft.com/office/powerpoint/2010/main" val="2631487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and Humidity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791" y="1142064"/>
            <a:ext cx="8229600" cy="4995015"/>
          </a:xfrm>
        </p:spPr>
        <p:txBody>
          <a:bodyPr/>
          <a:lstStyle/>
          <a:p>
            <a:r>
              <a:rPr lang="en-US" dirty="0"/>
              <a:t>Find your DHT11 sensor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Has “embedded microprocessor”</a:t>
            </a:r>
          </a:p>
          <a:p>
            <a:pPr lvl="1"/>
            <a:r>
              <a:rPr lang="en-US" dirty="0"/>
              <a:t>Sends temp and humidity data serially </a:t>
            </a:r>
            <a:br>
              <a:rPr lang="en-US" dirty="0"/>
            </a:br>
            <a:r>
              <a:rPr lang="en-US" dirty="0"/>
              <a:t>as 0’s and 1’s over DATA pin </a:t>
            </a:r>
          </a:p>
          <a:p>
            <a:pPr lvl="1"/>
            <a:r>
              <a:rPr lang="en-US" dirty="0"/>
              <a:t>A Library is used to get the data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37257" y="1716690"/>
            <a:ext cx="3694356" cy="2202970"/>
            <a:chOff x="5339675" y="2194133"/>
            <a:chExt cx="3694356" cy="2202970"/>
          </a:xfrm>
        </p:grpSpPr>
        <p:pic>
          <p:nvPicPr>
            <p:cNvPr id="7" name="Picture 6" descr="Sensor de humedad &lt;strong&gt;DHT11&lt;/strong&gt; - HETPRO/TUTORIALES | HETPRO/TUTORIALES"/>
            <p:cNvPicPr>
              <a:picLocks noChangeAspect="1"/>
            </p:cNvPicPr>
            <p:nvPr/>
          </p:nvPicPr>
          <p:blipFill rotWithShape="1">
            <a:blip r:embed="rId2"/>
            <a:srcRect r="22575"/>
            <a:stretch/>
          </p:blipFill>
          <p:spPr>
            <a:xfrm>
              <a:off x="5339675" y="2194133"/>
              <a:ext cx="2932456" cy="220297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67823" y="2977116"/>
              <a:ext cx="6662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  <a:p>
              <a:r>
                <a:rPr lang="en-US" dirty="0"/>
                <a:t>VCC</a:t>
              </a:r>
            </a:p>
            <a:p>
              <a:r>
                <a:rPr lang="en-US" dirty="0"/>
                <a:t>DATA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677247" y="1417638"/>
            <a:ext cx="2047355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0070C0"/>
                </a:solidFill>
              </a:rPr>
              <a:t>Specifications: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Temp: 0-50 </a:t>
            </a:r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C</a:t>
            </a:r>
          </a:p>
          <a:p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	(32-122 F)</a:t>
            </a:r>
          </a:p>
          <a:p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Humidity: 20-90%</a:t>
            </a:r>
          </a:p>
          <a:p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Response: 2 sec</a:t>
            </a:r>
          </a:p>
          <a:p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          (it’s slow)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5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95" y="538826"/>
            <a:ext cx="7843311" cy="63191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679"/>
            <a:ext cx="8229600" cy="1143000"/>
          </a:xfrm>
        </p:spPr>
        <p:txBody>
          <a:bodyPr/>
          <a:lstStyle/>
          <a:p>
            <a:r>
              <a:rPr lang="en-US" dirty="0"/>
              <a:t>Add in the DHT11 sensor</a:t>
            </a:r>
          </a:p>
        </p:txBody>
      </p:sp>
      <p:pic>
        <p:nvPicPr>
          <p:cNvPr id="6" name="Picture 5" descr="&lt;strong&gt;dht11&lt;/strong&gt;.resized"/>
          <p:cNvPicPr>
            <a:picLocks noChangeAspect="1"/>
          </p:cNvPicPr>
          <p:nvPr/>
        </p:nvPicPr>
        <p:blipFill rotWithShape="1">
          <a:blip r:embed="rId3"/>
          <a:srcRect b="19508"/>
          <a:stretch/>
        </p:blipFill>
        <p:spPr>
          <a:xfrm>
            <a:off x="2909672" y="1935127"/>
            <a:ext cx="1235418" cy="13822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3526" y="1069846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 These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1754372" y="1497204"/>
            <a:ext cx="1350335" cy="884489"/>
          </a:xfrm>
          <a:custGeom>
            <a:avLst/>
            <a:gdLst>
              <a:gd name="connsiteX0" fmla="*/ 0 w 1350335"/>
              <a:gd name="connsiteY0" fmla="*/ 0 h 723014"/>
              <a:gd name="connsiteX1" fmla="*/ 1350335 w 1350335"/>
              <a:gd name="connsiteY1" fmla="*/ 723014 h 72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0335" h="723014">
                <a:moveTo>
                  <a:pt x="0" y="0"/>
                </a:moveTo>
                <a:lnTo>
                  <a:pt x="1350335" y="723014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774371" y="1502229"/>
            <a:ext cx="1469572" cy="1895434"/>
          </a:xfrm>
          <a:custGeom>
            <a:avLst/>
            <a:gdLst>
              <a:gd name="connsiteX0" fmla="*/ 0 w 1469572"/>
              <a:gd name="connsiteY0" fmla="*/ 0 h 1895434"/>
              <a:gd name="connsiteX1" fmla="*/ 609600 w 1469572"/>
              <a:gd name="connsiteY1" fmla="*/ 500742 h 1895434"/>
              <a:gd name="connsiteX2" fmla="*/ 1077686 w 1469572"/>
              <a:gd name="connsiteY2" fmla="*/ 1709057 h 1895434"/>
              <a:gd name="connsiteX3" fmla="*/ 1469572 w 1469572"/>
              <a:gd name="connsiteY3" fmla="*/ 1872342 h 189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572" h="1895434">
                <a:moveTo>
                  <a:pt x="0" y="0"/>
                </a:moveTo>
                <a:cubicBezTo>
                  <a:pt x="214993" y="107949"/>
                  <a:pt x="429986" y="215899"/>
                  <a:pt x="609600" y="500742"/>
                </a:cubicBezTo>
                <a:cubicBezTo>
                  <a:pt x="789214" y="785585"/>
                  <a:pt x="934357" y="1480457"/>
                  <a:pt x="1077686" y="1709057"/>
                </a:cubicBezTo>
                <a:cubicBezTo>
                  <a:pt x="1221015" y="1937657"/>
                  <a:pt x="1345293" y="1904999"/>
                  <a:pt x="1469572" y="187234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04707" y="3189514"/>
            <a:ext cx="1040383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8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DHT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5154"/>
            <a:ext cx="8229600" cy="4698594"/>
          </a:xfrm>
        </p:spPr>
        <p:txBody>
          <a:bodyPr/>
          <a:lstStyle/>
          <a:p>
            <a:r>
              <a:rPr lang="en-US" dirty="0"/>
              <a:t>You probably need to add the library:</a:t>
            </a:r>
            <a:br>
              <a:rPr lang="en-US" dirty="0"/>
            </a:br>
            <a:r>
              <a:rPr lang="en-US" dirty="0"/>
              <a:t>Sketch -&gt; Include Library -&gt; Manage Libraries…</a:t>
            </a:r>
          </a:p>
          <a:p>
            <a:pPr lvl="1"/>
            <a:r>
              <a:rPr lang="en-US" dirty="0"/>
              <a:t>It may already be installed on your system</a:t>
            </a:r>
          </a:p>
          <a:p>
            <a:r>
              <a:rPr lang="en-US" dirty="0"/>
              <a:t>In Library Manager: Filter Your Search</a:t>
            </a:r>
          </a:p>
          <a:p>
            <a:pPr lvl="1"/>
            <a:r>
              <a:rPr lang="en-US" dirty="0"/>
              <a:t>Type in: DHT</a:t>
            </a:r>
          </a:p>
          <a:p>
            <a:pPr lvl="1"/>
            <a:r>
              <a:rPr lang="en-US" dirty="0"/>
              <a:t>Select: </a:t>
            </a:r>
            <a:r>
              <a:rPr lang="en-US" dirty="0" err="1"/>
              <a:t>SimpleDHT</a:t>
            </a:r>
            <a:endParaRPr lang="en-US" dirty="0"/>
          </a:p>
          <a:p>
            <a:pPr lvl="1"/>
            <a:r>
              <a:rPr lang="en-US" dirty="0"/>
              <a:t>Click: Install</a:t>
            </a:r>
          </a:p>
        </p:txBody>
      </p:sp>
    </p:spTree>
    <p:extLst>
      <p:ext uri="{BB962C8B-B14F-4D97-AF65-F5344CB8AC3E}">
        <p14:creationId xmlns:p14="http://schemas.microsoft.com/office/powerpoint/2010/main" val="330768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93" y="288778"/>
            <a:ext cx="8952614" cy="1143000"/>
          </a:xfrm>
        </p:spPr>
        <p:txBody>
          <a:bodyPr/>
          <a:lstStyle/>
          <a:p>
            <a:r>
              <a:rPr lang="en-US" dirty="0"/>
              <a:t>Upload: “LightSensorLCD_DHT11.ino”</a:t>
            </a:r>
            <a:br>
              <a:rPr lang="en-US" sz="3600" dirty="0">
                <a:solidFill>
                  <a:srgbClr val="00B0F0"/>
                </a:solidFill>
              </a:rPr>
            </a:br>
            <a:r>
              <a:rPr lang="en-US" sz="3200" i="1" dirty="0">
                <a:solidFill>
                  <a:srgbClr val="00B0F0"/>
                </a:solidFill>
              </a:rPr>
              <a:t>(in Answers folder)</a:t>
            </a:r>
            <a:endParaRPr lang="en-US" sz="4000" i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Additions made for the DHT11:</a:t>
            </a:r>
          </a:p>
          <a:p>
            <a:pPr marL="0" indent="0">
              <a:buNone/>
            </a:pPr>
            <a:r>
              <a:rPr lang="en-US" sz="2000" dirty="0"/>
              <a:t>  byte temperature = 0;</a:t>
            </a:r>
          </a:p>
          <a:p>
            <a:pPr marL="0" indent="0">
              <a:buNone/>
            </a:pPr>
            <a:r>
              <a:rPr lang="en-US" sz="2000" dirty="0"/>
              <a:t>  byte humidity = 0;</a:t>
            </a:r>
          </a:p>
          <a:p>
            <a:pPr marL="0" indent="0">
              <a:buNone/>
            </a:pPr>
            <a:r>
              <a:rPr lang="en-US" sz="2000" dirty="0"/>
              <a:t>  byte data[40] = {0};</a:t>
            </a:r>
          </a:p>
          <a:p>
            <a:pPr marL="0" indent="0">
              <a:buNone/>
            </a:pPr>
            <a:r>
              <a:rPr lang="en-US" sz="2000" dirty="0"/>
              <a:t>  if (dht11.read(pinDHT11, &amp;temperature, &amp;humidity, data)) {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/>
              <a:t>Serial.println</a:t>
            </a:r>
            <a:r>
              <a:rPr lang="en-US" sz="2000" dirty="0"/>
              <a:t>("Read DHT11 failed");</a:t>
            </a:r>
          </a:p>
          <a:p>
            <a:pPr marL="0" indent="0">
              <a:buNone/>
            </a:pPr>
            <a:r>
              <a:rPr lang="en-US" sz="2000" dirty="0"/>
              <a:t>    return;</a:t>
            </a:r>
          </a:p>
          <a:p>
            <a:pPr marL="0" indent="0">
              <a:buNone/>
            </a:pPr>
            <a:r>
              <a:rPr lang="en-US" sz="2000" dirty="0"/>
              <a:t>  }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tempc</a:t>
            </a:r>
            <a:r>
              <a:rPr lang="en-US" sz="2000" dirty="0"/>
              <a:t> = (</a:t>
            </a:r>
            <a:r>
              <a:rPr lang="en-US" sz="2000" dirty="0" err="1"/>
              <a:t>int</a:t>
            </a:r>
            <a:r>
              <a:rPr lang="en-US" sz="2000" dirty="0"/>
              <a:t>) temperature; 		</a:t>
            </a:r>
            <a:r>
              <a:rPr lang="en-US" sz="2000" dirty="0">
                <a:solidFill>
                  <a:srgbClr val="00B0F0"/>
                </a:solidFill>
              </a:rPr>
              <a:t>//convert from byte to </a:t>
            </a:r>
            <a:r>
              <a:rPr lang="en-US" sz="2000" dirty="0" err="1">
                <a:solidFill>
                  <a:srgbClr val="00B0F0"/>
                </a:solidFill>
              </a:rPr>
              <a:t>int</a:t>
            </a:r>
            <a:endParaRPr lang="en-US" sz="2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000" dirty="0"/>
              <a:t>  float </a:t>
            </a:r>
            <a:r>
              <a:rPr lang="en-US" sz="2000" dirty="0" err="1"/>
              <a:t>tempf</a:t>
            </a:r>
            <a:r>
              <a:rPr lang="en-US" sz="2000" dirty="0"/>
              <a:t>= temperature*1.8+32.0;  	</a:t>
            </a:r>
            <a:r>
              <a:rPr lang="en-US" sz="2000" dirty="0">
                <a:solidFill>
                  <a:srgbClr val="00B0F0"/>
                </a:solidFill>
              </a:rPr>
              <a:t>//convert to </a:t>
            </a:r>
            <a:r>
              <a:rPr lang="en-US" sz="2000" dirty="0" err="1">
                <a:solidFill>
                  <a:srgbClr val="00B0F0"/>
                </a:solidFill>
              </a:rPr>
              <a:t>deg</a:t>
            </a:r>
            <a:r>
              <a:rPr lang="en-US" sz="2000" dirty="0">
                <a:solidFill>
                  <a:srgbClr val="00B0F0"/>
                </a:solidFill>
              </a:rPr>
              <a:t> F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int</a:t>
            </a:r>
            <a:r>
              <a:rPr lang="en-US" sz="2000" dirty="0"/>
              <a:t> humid = (</a:t>
            </a:r>
            <a:r>
              <a:rPr lang="en-US" sz="2000" dirty="0" err="1"/>
              <a:t>int</a:t>
            </a:r>
            <a:r>
              <a:rPr lang="en-US" sz="2000" dirty="0"/>
              <a:t>) humidity; 			</a:t>
            </a:r>
            <a:r>
              <a:rPr lang="en-US" sz="2000" dirty="0">
                <a:solidFill>
                  <a:srgbClr val="00B0F0"/>
                </a:solidFill>
              </a:rPr>
              <a:t>//convert from byte to </a:t>
            </a:r>
            <a:r>
              <a:rPr lang="en-US" sz="2000" dirty="0" err="1">
                <a:solidFill>
                  <a:srgbClr val="00B0F0"/>
                </a:solidFill>
              </a:rPr>
              <a:t>int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6940" y="2200940"/>
            <a:ext cx="448694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This is a bit beyond our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Advice: Use this example as template for your own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9253" y="6292516"/>
            <a:ext cx="54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Example taken from our </a:t>
            </a:r>
            <a:r>
              <a:rPr lang="en-US" sz="2400" dirty="0" err="1">
                <a:solidFill>
                  <a:srgbClr val="FF0000"/>
                </a:solidFill>
              </a:rPr>
              <a:t>Elegoo</a:t>
            </a:r>
            <a:r>
              <a:rPr lang="en-US" sz="2400" dirty="0">
                <a:solidFill>
                  <a:srgbClr val="FF0000"/>
                </a:solidFill>
              </a:rPr>
              <a:t> tutorial CD</a:t>
            </a:r>
          </a:p>
        </p:txBody>
      </p:sp>
    </p:spTree>
    <p:extLst>
      <p:ext uri="{BB962C8B-B14F-4D97-AF65-F5344CB8AC3E}">
        <p14:creationId xmlns:p14="http://schemas.microsoft.com/office/powerpoint/2010/main" val="3995392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214708"/>
            <a:ext cx="1685973" cy="168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HC-SR04</a:t>
            </a:r>
            <a:br>
              <a:rPr lang="en-US" dirty="0"/>
            </a:br>
            <a:r>
              <a:rPr lang="en-US" dirty="0"/>
              <a:t>Ultrasonic Distance Sensor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EFB4C5A-65AE-4C59-B824-571633FD9F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Arduino Way!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50" y="576706"/>
            <a:ext cx="21431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25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34320"/>
            <a:ext cx="8229600" cy="4659428"/>
          </a:xfrm>
        </p:spPr>
        <p:txBody>
          <a:bodyPr/>
          <a:lstStyle/>
          <a:p>
            <a:r>
              <a:rPr lang="en-US" dirty="0"/>
              <a:t>Arduino is great for sensing the environment</a:t>
            </a:r>
          </a:p>
          <a:p>
            <a:r>
              <a:rPr lang="en-US" dirty="0"/>
              <a:t>Our weather station will do the following:</a:t>
            </a:r>
          </a:p>
          <a:p>
            <a:pPr lvl="1"/>
            <a:r>
              <a:rPr lang="en-US" dirty="0"/>
              <a:t>Measure sunlight</a:t>
            </a:r>
          </a:p>
          <a:p>
            <a:pPr lvl="2"/>
            <a:r>
              <a:rPr lang="en-US" dirty="0"/>
              <a:t>Measure light sensor resistance (analog sensor)</a:t>
            </a:r>
            <a:endParaRPr lang="en-US" u="sng" dirty="0"/>
          </a:p>
          <a:p>
            <a:pPr lvl="2"/>
            <a:r>
              <a:rPr lang="en-US" dirty="0"/>
              <a:t>Convert ohms to luminance (Lux)</a:t>
            </a:r>
          </a:p>
          <a:p>
            <a:pPr lvl="1"/>
            <a:r>
              <a:rPr lang="en-US" dirty="0"/>
              <a:t>Measure temperature (digital sensor)</a:t>
            </a:r>
            <a:endParaRPr lang="en-US" u="sng" dirty="0"/>
          </a:p>
          <a:p>
            <a:pPr lvl="2"/>
            <a:r>
              <a:rPr lang="en-US" dirty="0"/>
              <a:t>Convert temperature </a:t>
            </a:r>
            <a:r>
              <a:rPr lang="en-US" dirty="0">
                <a:sym typeface="Symbol" panose="05050102010706020507" pitchFamily="18" charset="2"/>
              </a:rPr>
              <a:t>C </a:t>
            </a:r>
            <a:r>
              <a:rPr lang="en-US" dirty="0"/>
              <a:t>to </a:t>
            </a:r>
            <a:r>
              <a:rPr lang="en-US" dirty="0">
                <a:sym typeface="Symbol" panose="05050102010706020507" pitchFamily="18" charset="2"/>
              </a:rPr>
              <a:t>F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Measure % humidity (digital sensor)</a:t>
            </a:r>
            <a:endParaRPr lang="en-US" dirty="0"/>
          </a:p>
          <a:p>
            <a:pPr lvl="1"/>
            <a:r>
              <a:rPr lang="en-US" dirty="0"/>
              <a:t>Output measurements to LCD Screen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879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F69-8F5D-4E96-8F92-DD2B2D85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3DF13-AF59-4830-8A98-8623F508C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1272"/>
            <a:ext cx="8229600" cy="1613646"/>
          </a:xfrm>
        </p:spPr>
        <p:txBody>
          <a:bodyPr/>
          <a:lstStyle/>
          <a:p>
            <a:r>
              <a:rPr lang="en-US" dirty="0"/>
              <a:t>Lots! Good example of “Embedded System”</a:t>
            </a:r>
          </a:p>
          <a:p>
            <a:pPr lvl="1"/>
            <a:r>
              <a:rPr lang="en-US" dirty="0"/>
              <a:t>Transducers, amplifiers, filters, and..</a:t>
            </a:r>
          </a:p>
          <a:p>
            <a:pPr lvl="1"/>
            <a:r>
              <a:rPr lang="en-US" dirty="0"/>
              <a:t>Dedicated Microcontroller!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024-2C37-475A-BC5D-95C48075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658" y="2925557"/>
            <a:ext cx="4455459" cy="27783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775F61-2E06-4070-8D7C-D495C00B7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0" y="3200096"/>
            <a:ext cx="2220685" cy="222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0760D23-663E-4FCE-961F-EFE83529CB6C}"/>
              </a:ext>
            </a:extLst>
          </p:cNvPr>
          <p:cNvSpPr/>
          <p:nvPr/>
        </p:nvSpPr>
        <p:spPr>
          <a:xfrm rot="19317969">
            <a:off x="1127084" y="3321632"/>
            <a:ext cx="439270" cy="6395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ight Arrow 2"/>
          <p:cNvSpPr/>
          <p:nvPr/>
        </p:nvSpPr>
        <p:spPr>
          <a:xfrm rot="19897660">
            <a:off x="4120986" y="5206330"/>
            <a:ext cx="790638" cy="314456"/>
          </a:xfrm>
          <a:prstGeom prst="rightArrow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7170" y="5377336"/>
            <a:ext cx="1775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microcontroller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F84D55-88BB-47AA-B67C-29739FE5F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239162" y="5703943"/>
            <a:ext cx="1829259" cy="930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732BBE-4096-4821-AF00-051DFFB73A5C}"/>
              </a:ext>
            </a:extLst>
          </p:cNvPr>
          <p:cNvSpPr txBox="1"/>
          <p:nvPr/>
        </p:nvSpPr>
        <p:spPr>
          <a:xfrm>
            <a:off x="2128496" y="6265247"/>
            <a:ext cx="404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Systems within systems…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16B97A-B295-45FB-A773-0F42BF589B59}"/>
              </a:ext>
            </a:extLst>
          </p:cNvPr>
          <p:cNvSpPr/>
          <p:nvPr/>
        </p:nvSpPr>
        <p:spPr>
          <a:xfrm>
            <a:off x="4807131" y="4441371"/>
            <a:ext cx="1079863" cy="97941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0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 pcs Ultrasonic Module HC-SR04 Distance Transducer Sensor For Arduino Robot SC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t="26434" r="7980" b="19488"/>
          <a:stretch/>
        </p:blipFill>
        <p:spPr bwMode="auto">
          <a:xfrm>
            <a:off x="5975497" y="141934"/>
            <a:ext cx="2955852" cy="19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060558" cy="1143000"/>
          </a:xfrm>
        </p:spPr>
        <p:txBody>
          <a:bodyPr/>
          <a:lstStyle/>
          <a:p>
            <a:r>
              <a:rPr lang="en-US" dirty="0"/>
              <a:t>Distance Sensor HC-SR04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88" y="2254102"/>
            <a:ext cx="6422636" cy="3789510"/>
          </a:xfrm>
        </p:spPr>
        <p:txBody>
          <a:bodyPr/>
          <a:lstStyle/>
          <a:p>
            <a:r>
              <a:rPr lang="en-US" sz="2800" dirty="0"/>
              <a:t>Range: 2 cm to 400 cm</a:t>
            </a:r>
          </a:p>
          <a:p>
            <a:r>
              <a:rPr lang="en-US" sz="2800" dirty="0"/>
              <a:t>Operates like this:</a:t>
            </a:r>
          </a:p>
          <a:p>
            <a:pPr lvl="1"/>
            <a:r>
              <a:rPr lang="en-US" sz="2400" dirty="0"/>
              <a:t>Arduino makes </a:t>
            </a:r>
            <a:r>
              <a:rPr lang="en-US" sz="2400" dirty="0">
                <a:solidFill>
                  <a:srgbClr val="FF0000"/>
                </a:solidFill>
              </a:rPr>
              <a:t>Trig</a:t>
            </a:r>
            <a:r>
              <a:rPr lang="en-US" sz="2400" dirty="0"/>
              <a:t> pin go HIGH then LOW</a:t>
            </a:r>
          </a:p>
          <a:p>
            <a:pPr lvl="1"/>
            <a:r>
              <a:rPr lang="en-US" sz="2400" dirty="0"/>
              <a:t>HC-SR04 transmits 8 sound  pulses at a rate of 40000 pulses per second (“ultrasonic”)</a:t>
            </a:r>
          </a:p>
          <a:p>
            <a:pPr lvl="1"/>
            <a:r>
              <a:rPr lang="en-US" sz="2400" dirty="0"/>
              <a:t>HC-SR04 makes </a:t>
            </a:r>
            <a:r>
              <a:rPr lang="en-US" sz="2400" dirty="0">
                <a:solidFill>
                  <a:srgbClr val="FF0000"/>
                </a:solidFill>
              </a:rPr>
              <a:t>Echo</a:t>
            </a:r>
            <a:r>
              <a:rPr lang="en-US" sz="2400" dirty="0"/>
              <a:t> pin go HIGH until reflection detected, then pin goes LOW.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7905" y="1536322"/>
            <a:ext cx="12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Transmitter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36244" y="1536322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Receiver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94474" y="2895268"/>
            <a:ext cx="1326770" cy="877832"/>
            <a:chOff x="7583314" y="2286003"/>
            <a:chExt cx="1326770" cy="877832"/>
          </a:xfrm>
        </p:grpSpPr>
        <p:grpSp>
          <p:nvGrpSpPr>
            <p:cNvPr id="13" name="Group 12"/>
            <p:cNvGrpSpPr/>
            <p:nvPr/>
          </p:nvGrpSpPr>
          <p:grpSpPr>
            <a:xfrm>
              <a:off x="7793665" y="2286003"/>
              <a:ext cx="1116419" cy="861234"/>
              <a:chOff x="7793665" y="2286003"/>
              <a:chExt cx="1116419" cy="861234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7793665" y="2679405"/>
                <a:ext cx="1116419" cy="467832"/>
              </a:xfrm>
              <a:custGeom>
                <a:avLst/>
                <a:gdLst>
                  <a:gd name="connsiteX0" fmla="*/ 0 w 1116419"/>
                  <a:gd name="connsiteY0" fmla="*/ 457200 h 467832"/>
                  <a:gd name="connsiteX1" fmla="*/ 393405 w 1116419"/>
                  <a:gd name="connsiteY1" fmla="*/ 457200 h 467832"/>
                  <a:gd name="connsiteX2" fmla="*/ 393405 w 1116419"/>
                  <a:gd name="connsiteY2" fmla="*/ 0 h 467832"/>
                  <a:gd name="connsiteX3" fmla="*/ 723014 w 1116419"/>
                  <a:gd name="connsiteY3" fmla="*/ 0 h 467832"/>
                  <a:gd name="connsiteX4" fmla="*/ 723014 w 1116419"/>
                  <a:gd name="connsiteY4" fmla="*/ 467832 h 467832"/>
                  <a:gd name="connsiteX5" fmla="*/ 1116419 w 1116419"/>
                  <a:gd name="connsiteY5" fmla="*/ 467832 h 4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6419" h="467832">
                    <a:moveTo>
                      <a:pt x="0" y="457200"/>
                    </a:moveTo>
                    <a:lnTo>
                      <a:pt x="393405" y="457200"/>
                    </a:lnTo>
                    <a:lnTo>
                      <a:pt x="393405" y="0"/>
                    </a:lnTo>
                    <a:lnTo>
                      <a:pt x="723014" y="0"/>
                    </a:lnTo>
                    <a:lnTo>
                      <a:pt x="723014" y="467832"/>
                    </a:lnTo>
                    <a:lnTo>
                      <a:pt x="1116419" y="467832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7921248" y="2286003"/>
                    <a:ext cx="7841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10 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𝑠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1248" y="2286003"/>
                    <a:ext cx="784125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/>
            <p:cNvSpPr txBox="1"/>
            <p:nvPr/>
          </p:nvSpPr>
          <p:spPr>
            <a:xfrm>
              <a:off x="7583314" y="2579060"/>
              <a:ext cx="4861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Trig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11027" y="4200697"/>
            <a:ext cx="1931631" cy="615824"/>
            <a:chOff x="6761639" y="4925106"/>
            <a:chExt cx="1931631" cy="615824"/>
          </a:xfrm>
        </p:grpSpPr>
        <p:grpSp>
          <p:nvGrpSpPr>
            <p:cNvPr id="12" name="Group 11"/>
            <p:cNvGrpSpPr/>
            <p:nvPr/>
          </p:nvGrpSpPr>
          <p:grpSpPr>
            <a:xfrm>
              <a:off x="7109019" y="4962313"/>
              <a:ext cx="1584251" cy="578617"/>
              <a:chOff x="7109019" y="4962313"/>
              <a:chExt cx="1584251" cy="578617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7109019" y="4962313"/>
                <a:ext cx="1584251" cy="510363"/>
              </a:xfrm>
              <a:custGeom>
                <a:avLst/>
                <a:gdLst>
                  <a:gd name="connsiteX0" fmla="*/ 0 w 1584251"/>
                  <a:gd name="connsiteY0" fmla="*/ 489098 h 510363"/>
                  <a:gd name="connsiteX1" fmla="*/ 340242 w 1584251"/>
                  <a:gd name="connsiteY1" fmla="*/ 489098 h 510363"/>
                  <a:gd name="connsiteX2" fmla="*/ 340242 w 1584251"/>
                  <a:gd name="connsiteY2" fmla="*/ 0 h 510363"/>
                  <a:gd name="connsiteX3" fmla="*/ 1414130 w 1584251"/>
                  <a:gd name="connsiteY3" fmla="*/ 0 h 510363"/>
                  <a:gd name="connsiteX4" fmla="*/ 1414130 w 1584251"/>
                  <a:gd name="connsiteY4" fmla="*/ 510363 h 510363"/>
                  <a:gd name="connsiteX5" fmla="*/ 1584251 w 1584251"/>
                  <a:gd name="connsiteY5" fmla="*/ 510363 h 51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4251" h="510363">
                    <a:moveTo>
                      <a:pt x="0" y="489098"/>
                    </a:moveTo>
                    <a:lnTo>
                      <a:pt x="340242" y="489098"/>
                    </a:lnTo>
                    <a:lnTo>
                      <a:pt x="340242" y="0"/>
                    </a:lnTo>
                    <a:lnTo>
                      <a:pt x="1414130" y="0"/>
                    </a:lnTo>
                    <a:lnTo>
                      <a:pt x="1414130" y="510363"/>
                    </a:lnTo>
                    <a:lnTo>
                      <a:pt x="1584251" y="510363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576843" y="5079265"/>
                <a:ext cx="7716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</a:t>
                </a:r>
                <a: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2way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7481160" y="5143067"/>
                <a:ext cx="988827" cy="0"/>
              </a:xfrm>
              <a:custGeom>
                <a:avLst/>
                <a:gdLst>
                  <a:gd name="connsiteX0" fmla="*/ 0 w 988827"/>
                  <a:gd name="connsiteY0" fmla="*/ 0 h 0"/>
                  <a:gd name="connsiteX1" fmla="*/ 988827 w 988827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8827">
                    <a:moveTo>
                      <a:pt x="0" y="0"/>
                    </a:moveTo>
                    <a:lnTo>
                      <a:pt x="988827" y="0"/>
                    </a:lnTo>
                  </a:path>
                </a:pathLst>
              </a:custGeom>
              <a:noFill/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6761639" y="4925106"/>
              <a:ext cx="585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Echo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Pin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94474" y="2048371"/>
            <a:ext cx="63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Echo</a:t>
            </a:r>
          </a:p>
        </p:txBody>
      </p:sp>
      <p:sp>
        <p:nvSpPr>
          <p:cNvPr id="16" name="Freeform 15"/>
          <p:cNvSpPr/>
          <p:nvPr/>
        </p:nvSpPr>
        <p:spPr>
          <a:xfrm>
            <a:off x="6783572" y="1850065"/>
            <a:ext cx="563526" cy="404037"/>
          </a:xfrm>
          <a:custGeom>
            <a:avLst/>
            <a:gdLst>
              <a:gd name="connsiteX0" fmla="*/ 0 w 563526"/>
              <a:gd name="connsiteY0" fmla="*/ 404037 h 404037"/>
              <a:gd name="connsiteX1" fmla="*/ 404037 w 563526"/>
              <a:gd name="connsiteY1" fmla="*/ 318977 h 404037"/>
              <a:gd name="connsiteX2" fmla="*/ 563526 w 563526"/>
              <a:gd name="connsiteY2" fmla="*/ 0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526" h="404037">
                <a:moveTo>
                  <a:pt x="0" y="404037"/>
                </a:moveTo>
                <a:cubicBezTo>
                  <a:pt x="155058" y="395176"/>
                  <a:pt x="310116" y="386316"/>
                  <a:pt x="404037" y="318977"/>
                </a:cubicBezTo>
                <a:cubicBezTo>
                  <a:pt x="497958" y="251638"/>
                  <a:pt x="530742" y="125819"/>
                  <a:pt x="563526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889896" y="1905654"/>
            <a:ext cx="591263" cy="614261"/>
          </a:xfrm>
          <a:custGeom>
            <a:avLst/>
            <a:gdLst>
              <a:gd name="connsiteX0" fmla="*/ 0 w 563526"/>
              <a:gd name="connsiteY0" fmla="*/ 404037 h 404037"/>
              <a:gd name="connsiteX1" fmla="*/ 404037 w 563526"/>
              <a:gd name="connsiteY1" fmla="*/ 318977 h 404037"/>
              <a:gd name="connsiteX2" fmla="*/ 563526 w 563526"/>
              <a:gd name="connsiteY2" fmla="*/ 0 h 40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526" h="404037">
                <a:moveTo>
                  <a:pt x="0" y="404037"/>
                </a:moveTo>
                <a:cubicBezTo>
                  <a:pt x="155058" y="395176"/>
                  <a:pt x="310116" y="386316"/>
                  <a:pt x="404037" y="318977"/>
                </a:cubicBezTo>
                <a:cubicBezTo>
                  <a:pt x="497958" y="251638"/>
                  <a:pt x="530742" y="125819"/>
                  <a:pt x="563526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00D9C2-A7CB-4B55-8169-D62CF0BA097D}"/>
              </a:ext>
            </a:extLst>
          </p:cNvPr>
          <p:cNvSpPr/>
          <p:nvPr/>
        </p:nvSpPr>
        <p:spPr>
          <a:xfrm>
            <a:off x="7217546" y="3817398"/>
            <a:ext cx="0" cy="1242874"/>
          </a:xfrm>
          <a:custGeom>
            <a:avLst/>
            <a:gdLst>
              <a:gd name="connsiteX0" fmla="*/ 0 w 0"/>
              <a:gd name="connsiteY0" fmla="*/ 0 h 1242874"/>
              <a:gd name="connsiteX1" fmla="*/ 0 w 0"/>
              <a:gd name="connsiteY1" fmla="*/ 1242874 h 124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42874">
                <a:moveTo>
                  <a:pt x="0" y="0"/>
                </a:moveTo>
                <a:lnTo>
                  <a:pt x="0" y="1242874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5C064-0535-4B29-9C00-14B809246A95}"/>
              </a:ext>
            </a:extLst>
          </p:cNvPr>
          <p:cNvSpPr txBox="1"/>
          <p:nvPr/>
        </p:nvSpPr>
        <p:spPr>
          <a:xfrm>
            <a:off x="6573900" y="5397281"/>
            <a:ext cx="1302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Transmitted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DC32E85-EEA4-44C7-9A24-EBABAA4FFDF8}"/>
              </a:ext>
            </a:extLst>
          </p:cNvPr>
          <p:cNvSpPr/>
          <p:nvPr/>
        </p:nvSpPr>
        <p:spPr>
          <a:xfrm rot="10800000">
            <a:off x="7206677" y="4987136"/>
            <a:ext cx="195754" cy="42009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23D246-D05A-4ED3-88BC-63746DFF13EE}"/>
              </a:ext>
            </a:extLst>
          </p:cNvPr>
          <p:cNvSpPr txBox="1"/>
          <p:nvPr/>
        </p:nvSpPr>
        <p:spPr>
          <a:xfrm>
            <a:off x="7935508" y="5397281"/>
            <a:ext cx="1026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Echo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Received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0FD700B-E29F-4B97-A3D8-8EC7F719A05F}"/>
              </a:ext>
            </a:extLst>
          </p:cNvPr>
          <p:cNvSpPr/>
          <p:nvPr/>
        </p:nvSpPr>
        <p:spPr>
          <a:xfrm rot="10800000">
            <a:off x="8274095" y="4987136"/>
            <a:ext cx="195754" cy="42009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236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5630-AF5A-429F-BDDE-7D403027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02" y="274638"/>
            <a:ext cx="8229600" cy="1143000"/>
          </a:xfrm>
        </p:spPr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FE0D1-E925-4789-AEAB-1EB76FB587BF}"/>
              </a:ext>
            </a:extLst>
          </p:cNvPr>
          <p:cNvSpPr txBox="1"/>
          <p:nvPr/>
        </p:nvSpPr>
        <p:spPr>
          <a:xfrm>
            <a:off x="5276622" y="4236720"/>
            <a:ext cx="189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2-way travel time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BC19BF5-4C8E-4130-961E-438209485543}"/>
              </a:ext>
            </a:extLst>
          </p:cNvPr>
          <p:cNvSpPr/>
          <p:nvPr/>
        </p:nvSpPr>
        <p:spPr>
          <a:xfrm>
            <a:off x="5225822" y="4582160"/>
            <a:ext cx="1869440" cy="0"/>
          </a:xfrm>
          <a:custGeom>
            <a:avLst/>
            <a:gdLst>
              <a:gd name="connsiteX0" fmla="*/ 0 w 1869440"/>
              <a:gd name="connsiteY0" fmla="*/ 0 h 0"/>
              <a:gd name="connsiteX1" fmla="*/ 1869440 w 18694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9440">
                <a:moveTo>
                  <a:pt x="0" y="0"/>
                </a:moveTo>
                <a:lnTo>
                  <a:pt x="1869440" y="0"/>
                </a:ln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4608E-A847-4C8A-83C9-82B722ED110D}"/>
              </a:ext>
            </a:extLst>
          </p:cNvPr>
          <p:cNvSpPr txBox="1"/>
          <p:nvPr/>
        </p:nvSpPr>
        <p:spPr>
          <a:xfrm>
            <a:off x="6503028" y="3203230"/>
            <a:ext cx="118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Echo Detected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1C2F7FE-861B-4B86-AE23-92D55E2CA0DE}"/>
              </a:ext>
            </a:extLst>
          </p:cNvPr>
          <p:cNvSpPr/>
          <p:nvPr/>
        </p:nvSpPr>
        <p:spPr>
          <a:xfrm>
            <a:off x="6932063" y="3875836"/>
            <a:ext cx="326398" cy="586671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9BE86-1DE9-4E0F-9C4F-03D33530C770}"/>
              </a:ext>
            </a:extLst>
          </p:cNvPr>
          <p:cNvSpPr txBox="1"/>
          <p:nvPr/>
        </p:nvSpPr>
        <p:spPr>
          <a:xfrm>
            <a:off x="108110" y="2243903"/>
            <a:ext cx="2511185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Arduino pin connects to HC-SR04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297D3-1B8A-450D-A19A-4487E4285FC5}"/>
              </a:ext>
            </a:extLst>
          </p:cNvPr>
          <p:cNvSpPr txBox="1"/>
          <p:nvPr/>
        </p:nvSpPr>
        <p:spPr>
          <a:xfrm>
            <a:off x="851583" y="3549960"/>
            <a:ext cx="1659602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HC-SR04 sonic  output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E414E4-E39C-426B-8A52-11832FC70EC7}"/>
              </a:ext>
            </a:extLst>
          </p:cNvPr>
          <p:cNvSpPr txBox="1"/>
          <p:nvPr/>
        </p:nvSpPr>
        <p:spPr>
          <a:xfrm>
            <a:off x="352540" y="4777079"/>
            <a:ext cx="2596848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HC-SR04 makes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Echo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pin HIGH, then LOW when echo detected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967D1-C35B-48B4-AE53-0770146EA70B}"/>
              </a:ext>
            </a:extLst>
          </p:cNvPr>
          <p:cNvSpPr txBox="1"/>
          <p:nvPr/>
        </p:nvSpPr>
        <p:spPr>
          <a:xfrm flipH="1">
            <a:off x="3640565" y="1844574"/>
            <a:ext cx="77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83D57-FC3E-42BF-930A-BF377907C38E}"/>
              </a:ext>
            </a:extLst>
          </p:cNvPr>
          <p:cNvSpPr txBox="1"/>
          <p:nvPr/>
        </p:nvSpPr>
        <p:spPr>
          <a:xfrm flipH="1">
            <a:off x="3703320" y="2490905"/>
            <a:ext cx="77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D41C47-F62D-44D7-894F-3CECE44FB04D}"/>
              </a:ext>
            </a:extLst>
          </p:cNvPr>
          <p:cNvSpPr txBox="1"/>
          <p:nvPr/>
        </p:nvSpPr>
        <p:spPr>
          <a:xfrm flipH="1">
            <a:off x="3017727" y="3180628"/>
            <a:ext cx="77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BEF19-F651-45EB-BA46-A3F3AABD4B97}"/>
              </a:ext>
            </a:extLst>
          </p:cNvPr>
          <p:cNvSpPr txBox="1"/>
          <p:nvPr/>
        </p:nvSpPr>
        <p:spPr>
          <a:xfrm flipH="1">
            <a:off x="3017727" y="3826959"/>
            <a:ext cx="77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37409-BC33-423D-85DB-35A41E15C454}"/>
              </a:ext>
            </a:extLst>
          </p:cNvPr>
          <p:cNvSpPr txBox="1"/>
          <p:nvPr/>
        </p:nvSpPr>
        <p:spPr>
          <a:xfrm flipH="1">
            <a:off x="3047172" y="4520706"/>
            <a:ext cx="77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824E9-E3EB-4177-B312-6933B3EA884B}"/>
              </a:ext>
            </a:extLst>
          </p:cNvPr>
          <p:cNvSpPr txBox="1"/>
          <p:nvPr/>
        </p:nvSpPr>
        <p:spPr>
          <a:xfrm flipH="1">
            <a:off x="3047172" y="5167037"/>
            <a:ext cx="77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77723CA-D0DC-4436-93B1-3DC99271D0F4}"/>
              </a:ext>
            </a:extLst>
          </p:cNvPr>
          <p:cNvSpPr/>
          <p:nvPr/>
        </p:nvSpPr>
        <p:spPr>
          <a:xfrm>
            <a:off x="2646947" y="1997242"/>
            <a:ext cx="6280485" cy="830179"/>
          </a:xfrm>
          <a:custGeom>
            <a:avLst/>
            <a:gdLst>
              <a:gd name="connsiteX0" fmla="*/ 0 w 6280485"/>
              <a:gd name="connsiteY0" fmla="*/ 782053 h 830179"/>
              <a:gd name="connsiteX1" fmla="*/ 385011 w 6280485"/>
              <a:gd name="connsiteY1" fmla="*/ 782053 h 830179"/>
              <a:gd name="connsiteX2" fmla="*/ 385011 w 6280485"/>
              <a:gd name="connsiteY2" fmla="*/ 0 h 830179"/>
              <a:gd name="connsiteX3" fmla="*/ 902369 w 6280485"/>
              <a:gd name="connsiteY3" fmla="*/ 0 h 830179"/>
              <a:gd name="connsiteX4" fmla="*/ 902369 w 6280485"/>
              <a:gd name="connsiteY4" fmla="*/ 818147 h 830179"/>
              <a:gd name="connsiteX5" fmla="*/ 5450306 w 6280485"/>
              <a:gd name="connsiteY5" fmla="*/ 818147 h 830179"/>
              <a:gd name="connsiteX6" fmla="*/ 5450306 w 6280485"/>
              <a:gd name="connsiteY6" fmla="*/ 0 h 830179"/>
              <a:gd name="connsiteX7" fmla="*/ 5991727 w 6280485"/>
              <a:gd name="connsiteY7" fmla="*/ 0 h 830179"/>
              <a:gd name="connsiteX8" fmla="*/ 5991727 w 6280485"/>
              <a:gd name="connsiteY8" fmla="*/ 830179 h 830179"/>
              <a:gd name="connsiteX9" fmla="*/ 6280485 w 6280485"/>
              <a:gd name="connsiteY9" fmla="*/ 830179 h 83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80485" h="830179">
                <a:moveTo>
                  <a:pt x="0" y="782053"/>
                </a:moveTo>
                <a:lnTo>
                  <a:pt x="385011" y="782053"/>
                </a:lnTo>
                <a:lnTo>
                  <a:pt x="385011" y="0"/>
                </a:lnTo>
                <a:lnTo>
                  <a:pt x="902369" y="0"/>
                </a:lnTo>
                <a:lnTo>
                  <a:pt x="902369" y="818147"/>
                </a:lnTo>
                <a:lnTo>
                  <a:pt x="5450306" y="818147"/>
                </a:lnTo>
                <a:lnTo>
                  <a:pt x="5450306" y="0"/>
                </a:lnTo>
                <a:lnTo>
                  <a:pt x="5991727" y="0"/>
                </a:lnTo>
                <a:lnTo>
                  <a:pt x="5991727" y="830179"/>
                </a:lnTo>
                <a:lnTo>
                  <a:pt x="6280485" y="830179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24B58-E3A0-4D13-ADB6-BA3E0385B097}"/>
              </a:ext>
            </a:extLst>
          </p:cNvPr>
          <p:cNvSpPr txBox="1"/>
          <p:nvPr/>
        </p:nvSpPr>
        <p:spPr>
          <a:xfrm>
            <a:off x="2874774" y="162345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>
                <a:sym typeface="Symbol" panose="05050102010706020507" pitchFamily="18" charset="2"/>
              </a:rPr>
              <a:t>s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4BEEEDC-3CC4-44AC-AD45-4669FC17CF29}"/>
              </a:ext>
            </a:extLst>
          </p:cNvPr>
          <p:cNvSpPr/>
          <p:nvPr/>
        </p:nvSpPr>
        <p:spPr>
          <a:xfrm>
            <a:off x="2523067" y="3318933"/>
            <a:ext cx="4110566" cy="850900"/>
          </a:xfrm>
          <a:custGeom>
            <a:avLst/>
            <a:gdLst>
              <a:gd name="connsiteX0" fmla="*/ 0 w 4110566"/>
              <a:gd name="connsiteY0" fmla="*/ 821267 h 850900"/>
              <a:gd name="connsiteX1" fmla="*/ 1316566 w 4110566"/>
              <a:gd name="connsiteY1" fmla="*/ 821267 h 850900"/>
              <a:gd name="connsiteX2" fmla="*/ 1316566 w 4110566"/>
              <a:gd name="connsiteY2" fmla="*/ 12700 h 850900"/>
              <a:gd name="connsiteX3" fmla="*/ 1358900 w 4110566"/>
              <a:gd name="connsiteY3" fmla="*/ 12700 h 850900"/>
              <a:gd name="connsiteX4" fmla="*/ 1358900 w 4110566"/>
              <a:gd name="connsiteY4" fmla="*/ 825500 h 850900"/>
              <a:gd name="connsiteX5" fmla="*/ 1447800 w 4110566"/>
              <a:gd name="connsiteY5" fmla="*/ 825500 h 850900"/>
              <a:gd name="connsiteX6" fmla="*/ 1447800 w 4110566"/>
              <a:gd name="connsiteY6" fmla="*/ 16934 h 850900"/>
              <a:gd name="connsiteX7" fmla="*/ 1519766 w 4110566"/>
              <a:gd name="connsiteY7" fmla="*/ 16934 h 850900"/>
              <a:gd name="connsiteX8" fmla="*/ 1519766 w 4110566"/>
              <a:gd name="connsiteY8" fmla="*/ 821267 h 850900"/>
              <a:gd name="connsiteX9" fmla="*/ 1587500 w 4110566"/>
              <a:gd name="connsiteY9" fmla="*/ 821267 h 850900"/>
              <a:gd name="connsiteX10" fmla="*/ 1587500 w 4110566"/>
              <a:gd name="connsiteY10" fmla="*/ 0 h 850900"/>
              <a:gd name="connsiteX11" fmla="*/ 1655233 w 4110566"/>
              <a:gd name="connsiteY11" fmla="*/ 0 h 850900"/>
              <a:gd name="connsiteX12" fmla="*/ 1655233 w 4110566"/>
              <a:gd name="connsiteY12" fmla="*/ 817034 h 850900"/>
              <a:gd name="connsiteX13" fmla="*/ 1722966 w 4110566"/>
              <a:gd name="connsiteY13" fmla="*/ 817034 h 850900"/>
              <a:gd name="connsiteX14" fmla="*/ 1722966 w 4110566"/>
              <a:gd name="connsiteY14" fmla="*/ 16934 h 850900"/>
              <a:gd name="connsiteX15" fmla="*/ 1799166 w 4110566"/>
              <a:gd name="connsiteY15" fmla="*/ 16934 h 850900"/>
              <a:gd name="connsiteX16" fmla="*/ 1799166 w 4110566"/>
              <a:gd name="connsiteY16" fmla="*/ 821267 h 850900"/>
              <a:gd name="connsiteX17" fmla="*/ 1875366 w 4110566"/>
              <a:gd name="connsiteY17" fmla="*/ 821267 h 850900"/>
              <a:gd name="connsiteX18" fmla="*/ 1875366 w 4110566"/>
              <a:gd name="connsiteY18" fmla="*/ 25400 h 850900"/>
              <a:gd name="connsiteX19" fmla="*/ 1926166 w 4110566"/>
              <a:gd name="connsiteY19" fmla="*/ 25400 h 850900"/>
              <a:gd name="connsiteX20" fmla="*/ 1926166 w 4110566"/>
              <a:gd name="connsiteY20" fmla="*/ 821267 h 850900"/>
              <a:gd name="connsiteX21" fmla="*/ 2015066 w 4110566"/>
              <a:gd name="connsiteY21" fmla="*/ 821267 h 850900"/>
              <a:gd name="connsiteX22" fmla="*/ 2015066 w 4110566"/>
              <a:gd name="connsiteY22" fmla="*/ 16934 h 850900"/>
              <a:gd name="connsiteX23" fmla="*/ 2061633 w 4110566"/>
              <a:gd name="connsiteY23" fmla="*/ 16934 h 850900"/>
              <a:gd name="connsiteX24" fmla="*/ 2061633 w 4110566"/>
              <a:gd name="connsiteY24" fmla="*/ 850900 h 850900"/>
              <a:gd name="connsiteX25" fmla="*/ 2142066 w 4110566"/>
              <a:gd name="connsiteY25" fmla="*/ 850900 h 850900"/>
              <a:gd name="connsiteX26" fmla="*/ 2142066 w 4110566"/>
              <a:gd name="connsiteY26" fmla="*/ 12700 h 850900"/>
              <a:gd name="connsiteX27" fmla="*/ 2201333 w 4110566"/>
              <a:gd name="connsiteY27" fmla="*/ 12700 h 850900"/>
              <a:gd name="connsiteX28" fmla="*/ 2201333 w 4110566"/>
              <a:gd name="connsiteY28" fmla="*/ 833967 h 850900"/>
              <a:gd name="connsiteX29" fmla="*/ 2277533 w 4110566"/>
              <a:gd name="connsiteY29" fmla="*/ 833967 h 850900"/>
              <a:gd name="connsiteX30" fmla="*/ 2277533 w 4110566"/>
              <a:gd name="connsiteY30" fmla="*/ 4234 h 850900"/>
              <a:gd name="connsiteX31" fmla="*/ 2345266 w 4110566"/>
              <a:gd name="connsiteY31" fmla="*/ 4234 h 850900"/>
              <a:gd name="connsiteX32" fmla="*/ 2345266 w 4110566"/>
              <a:gd name="connsiteY32" fmla="*/ 829734 h 850900"/>
              <a:gd name="connsiteX33" fmla="*/ 4110566 w 4110566"/>
              <a:gd name="connsiteY33" fmla="*/ 829734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110566" h="850900">
                <a:moveTo>
                  <a:pt x="0" y="821267"/>
                </a:moveTo>
                <a:lnTo>
                  <a:pt x="1316566" y="821267"/>
                </a:lnTo>
                <a:lnTo>
                  <a:pt x="1316566" y="12700"/>
                </a:lnTo>
                <a:lnTo>
                  <a:pt x="1358900" y="12700"/>
                </a:lnTo>
                <a:lnTo>
                  <a:pt x="1358900" y="825500"/>
                </a:lnTo>
                <a:lnTo>
                  <a:pt x="1447800" y="825500"/>
                </a:lnTo>
                <a:lnTo>
                  <a:pt x="1447800" y="16934"/>
                </a:lnTo>
                <a:lnTo>
                  <a:pt x="1519766" y="16934"/>
                </a:lnTo>
                <a:lnTo>
                  <a:pt x="1519766" y="821267"/>
                </a:lnTo>
                <a:lnTo>
                  <a:pt x="1587500" y="821267"/>
                </a:lnTo>
                <a:lnTo>
                  <a:pt x="1587500" y="0"/>
                </a:lnTo>
                <a:lnTo>
                  <a:pt x="1655233" y="0"/>
                </a:lnTo>
                <a:lnTo>
                  <a:pt x="1655233" y="817034"/>
                </a:lnTo>
                <a:lnTo>
                  <a:pt x="1722966" y="817034"/>
                </a:lnTo>
                <a:lnTo>
                  <a:pt x="1722966" y="16934"/>
                </a:lnTo>
                <a:lnTo>
                  <a:pt x="1799166" y="16934"/>
                </a:lnTo>
                <a:lnTo>
                  <a:pt x="1799166" y="821267"/>
                </a:lnTo>
                <a:lnTo>
                  <a:pt x="1875366" y="821267"/>
                </a:lnTo>
                <a:lnTo>
                  <a:pt x="1875366" y="25400"/>
                </a:lnTo>
                <a:lnTo>
                  <a:pt x="1926166" y="25400"/>
                </a:lnTo>
                <a:lnTo>
                  <a:pt x="1926166" y="821267"/>
                </a:lnTo>
                <a:lnTo>
                  <a:pt x="2015066" y="821267"/>
                </a:lnTo>
                <a:lnTo>
                  <a:pt x="2015066" y="16934"/>
                </a:lnTo>
                <a:lnTo>
                  <a:pt x="2061633" y="16934"/>
                </a:lnTo>
                <a:lnTo>
                  <a:pt x="2061633" y="850900"/>
                </a:lnTo>
                <a:lnTo>
                  <a:pt x="2142066" y="850900"/>
                </a:lnTo>
                <a:lnTo>
                  <a:pt x="2142066" y="12700"/>
                </a:lnTo>
                <a:lnTo>
                  <a:pt x="2201333" y="12700"/>
                </a:lnTo>
                <a:lnTo>
                  <a:pt x="2201333" y="833967"/>
                </a:lnTo>
                <a:lnTo>
                  <a:pt x="2277533" y="833967"/>
                </a:lnTo>
                <a:lnTo>
                  <a:pt x="2277533" y="4234"/>
                </a:lnTo>
                <a:lnTo>
                  <a:pt x="2345266" y="4234"/>
                </a:lnTo>
                <a:lnTo>
                  <a:pt x="2345266" y="829734"/>
                </a:lnTo>
                <a:lnTo>
                  <a:pt x="4110566" y="829734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999A6F-F119-4404-B7C3-8414F97A9C54}"/>
              </a:ext>
            </a:extLst>
          </p:cNvPr>
          <p:cNvSpPr/>
          <p:nvPr/>
        </p:nvSpPr>
        <p:spPr>
          <a:xfrm>
            <a:off x="2950633" y="4673600"/>
            <a:ext cx="5943600" cy="812800"/>
          </a:xfrm>
          <a:custGeom>
            <a:avLst/>
            <a:gdLst>
              <a:gd name="connsiteX0" fmla="*/ 0 w 5943600"/>
              <a:gd name="connsiteY0" fmla="*/ 812800 h 812800"/>
              <a:gd name="connsiteX1" fmla="*/ 2281767 w 5943600"/>
              <a:gd name="connsiteY1" fmla="*/ 812800 h 812800"/>
              <a:gd name="connsiteX2" fmla="*/ 2281767 w 5943600"/>
              <a:gd name="connsiteY2" fmla="*/ 0 h 812800"/>
              <a:gd name="connsiteX3" fmla="*/ 4178300 w 5943600"/>
              <a:gd name="connsiteY3" fmla="*/ 0 h 812800"/>
              <a:gd name="connsiteX4" fmla="*/ 4178300 w 5943600"/>
              <a:gd name="connsiteY4" fmla="*/ 812800 h 812800"/>
              <a:gd name="connsiteX5" fmla="*/ 5943600 w 5943600"/>
              <a:gd name="connsiteY5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3600" h="812800">
                <a:moveTo>
                  <a:pt x="0" y="812800"/>
                </a:moveTo>
                <a:lnTo>
                  <a:pt x="2281767" y="812800"/>
                </a:lnTo>
                <a:lnTo>
                  <a:pt x="2281767" y="0"/>
                </a:lnTo>
                <a:lnTo>
                  <a:pt x="4178300" y="0"/>
                </a:lnTo>
                <a:lnTo>
                  <a:pt x="4178300" y="812800"/>
                </a:lnTo>
                <a:lnTo>
                  <a:pt x="5943600" y="81280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10C290-E2E8-4469-B84E-7578B87B84DE}"/>
              </a:ext>
            </a:extLst>
          </p:cNvPr>
          <p:cNvSpPr txBox="1"/>
          <p:nvPr/>
        </p:nvSpPr>
        <p:spPr>
          <a:xfrm>
            <a:off x="3640565" y="299596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sonic pulses</a:t>
            </a:r>
          </a:p>
        </p:txBody>
      </p:sp>
    </p:spTree>
    <p:extLst>
      <p:ext uri="{BB962C8B-B14F-4D97-AF65-F5344CB8AC3E}">
        <p14:creationId xmlns:p14="http://schemas.microsoft.com/office/powerpoint/2010/main" val="2574927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4294967295"/>
          </p:nvPr>
        </p:nvSpPr>
        <p:spPr>
          <a:xfrm>
            <a:off x="622740" y="3508764"/>
            <a:ext cx="8229600" cy="23336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800" dirty="0"/>
              <a:t>Total distance traveled by sound = 2D</a:t>
            </a:r>
          </a:p>
          <a:p>
            <a:r>
              <a:rPr lang="en-US" sz="2800" dirty="0"/>
              <a:t>“Two-Way” Travel time T</a:t>
            </a:r>
            <a:r>
              <a:rPr lang="en-US" sz="2800" baseline="-25000" dirty="0"/>
              <a:t>2way</a:t>
            </a:r>
            <a:r>
              <a:rPr lang="en-US" sz="2800" dirty="0"/>
              <a:t> = 2D/V seconds</a:t>
            </a:r>
          </a:p>
          <a:p>
            <a:r>
              <a:rPr lang="en-US" sz="2800" dirty="0"/>
              <a:t>Sound velocity V </a:t>
            </a:r>
            <a:r>
              <a:rPr lang="en-US" sz="2800" dirty="0">
                <a:sym typeface="Symbol" panose="05050102010706020507" pitchFamily="18" charset="2"/>
              </a:rPr>
              <a:t></a:t>
            </a:r>
            <a:r>
              <a:rPr lang="en-US" sz="2800" dirty="0"/>
              <a:t> 34.3 (cm/</a:t>
            </a:r>
            <a:r>
              <a:rPr lang="en-US" sz="2800" dirty="0" err="1"/>
              <a:t>ms</a:t>
            </a:r>
            <a:r>
              <a:rPr lang="en-US" sz="2800" dirty="0"/>
              <a:t>) at sea level</a:t>
            </a:r>
          </a:p>
          <a:p>
            <a:pPr lvl="1"/>
            <a:r>
              <a:rPr lang="en-US" sz="2400" dirty="0"/>
              <a:t>Or, V</a:t>
            </a:r>
            <a:r>
              <a:rPr lang="en-US" sz="2400" dirty="0">
                <a:sym typeface="Symbol" panose="05050102010706020507" pitchFamily="18" charset="2"/>
              </a:rPr>
              <a:t>  .0343 cm/us</a:t>
            </a:r>
            <a:endParaRPr lang="en-US" sz="2400" dirty="0"/>
          </a:p>
          <a:p>
            <a:r>
              <a:rPr lang="en-US" sz="2800" dirty="0"/>
              <a:t>Distance to Target:  D = T</a:t>
            </a:r>
            <a:r>
              <a:rPr lang="en-US" sz="2800" baseline="-25000" dirty="0"/>
              <a:t>2way</a:t>
            </a:r>
            <a:r>
              <a:rPr lang="en-US" sz="2800" dirty="0"/>
              <a:t>V/2 meters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91380" y="16942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Sound Velocity and Distance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2134" y="1787561"/>
            <a:ext cx="101600" cy="135128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flipV="1">
            <a:off x="3484880" y="2357119"/>
            <a:ext cx="2458720" cy="133157"/>
          </a:xfrm>
          <a:custGeom>
            <a:avLst/>
            <a:gdLst>
              <a:gd name="connsiteX0" fmla="*/ 0 w 2458720"/>
              <a:gd name="connsiteY0" fmla="*/ 0 h 0"/>
              <a:gd name="connsiteX1" fmla="*/ 2458720 w 24587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58720">
                <a:moveTo>
                  <a:pt x="0" y="0"/>
                </a:moveTo>
                <a:lnTo>
                  <a:pt x="2458720" y="0"/>
                </a:lnTo>
              </a:path>
            </a:pathLst>
          </a:custGeom>
          <a:noFill/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484880" y="1987788"/>
            <a:ext cx="2458720" cy="135652"/>
          </a:xfrm>
          <a:custGeom>
            <a:avLst/>
            <a:gdLst>
              <a:gd name="connsiteX0" fmla="*/ 0 w 2458720"/>
              <a:gd name="connsiteY0" fmla="*/ 0 h 0"/>
              <a:gd name="connsiteX1" fmla="*/ 2458720 w 24587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58720">
                <a:moveTo>
                  <a:pt x="0" y="0"/>
                </a:moveTo>
                <a:lnTo>
                  <a:pt x="2458720" y="0"/>
                </a:lnTo>
              </a:path>
            </a:pathLst>
          </a:custGeom>
          <a:noFill/>
          <a:ln w="19050"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639820" y="1377445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4800" y="2979905"/>
            <a:ext cx="118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ED6E7-38F6-48CD-83C6-16A695E5B4DC}"/>
              </a:ext>
            </a:extLst>
          </p:cNvPr>
          <p:cNvSpPr txBox="1"/>
          <p:nvPr/>
        </p:nvSpPr>
        <p:spPr>
          <a:xfrm>
            <a:off x="1844694" y="1756526"/>
            <a:ext cx="99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</a:t>
            </a:r>
          </a:p>
          <a:p>
            <a:endParaRPr lang="en-US" dirty="0"/>
          </a:p>
          <a:p>
            <a:r>
              <a:rPr lang="en-US" dirty="0"/>
              <a:t>Transmit</a:t>
            </a:r>
          </a:p>
        </p:txBody>
      </p:sp>
      <p:pic>
        <p:nvPicPr>
          <p:cNvPr id="16" name="Picture 4" descr="1 pcs Ultrasonic Module HC-SR04 Distance Transducer Sensor For Arduino Robot SC">
            <a:hlinkClick r:id="rId3"/>
            <a:extLst>
              <a:ext uri="{FF2B5EF4-FFF2-40B4-BE49-F238E27FC236}">
                <a16:creationId xmlns:a16="http://schemas.microsoft.com/office/drawing/2014/main" id="{E109CBFD-6E83-4428-803B-963E74650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t="26434" r="7980" b="31057"/>
          <a:stretch/>
        </p:blipFill>
        <p:spPr bwMode="auto">
          <a:xfrm rot="16200000">
            <a:off x="2598584" y="1955194"/>
            <a:ext cx="1061394" cy="53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EA2FC75-5020-4263-9B9B-7E820BFBE5CA}"/>
              </a:ext>
            </a:extLst>
          </p:cNvPr>
          <p:cNvSpPr/>
          <p:nvPr/>
        </p:nvSpPr>
        <p:spPr>
          <a:xfrm>
            <a:off x="3531480" y="2790498"/>
            <a:ext cx="2412120" cy="27980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A7C591-6DDC-47E8-9F9E-2EBDEB3EE59B}"/>
              </a:ext>
            </a:extLst>
          </p:cNvPr>
          <p:cNvSpPr/>
          <p:nvPr/>
        </p:nvSpPr>
        <p:spPr>
          <a:xfrm>
            <a:off x="2635395" y="1354027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HC-SR04</a:t>
            </a:r>
          </a:p>
        </p:txBody>
      </p:sp>
    </p:spTree>
    <p:extLst>
      <p:ext uri="{BB962C8B-B14F-4D97-AF65-F5344CB8AC3E}">
        <p14:creationId xmlns:p14="http://schemas.microsoft.com/office/powerpoint/2010/main" val="745444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6188" y="215899"/>
            <a:ext cx="8229600" cy="5232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the Distance Sensor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5" y="2731204"/>
            <a:ext cx="1652306" cy="16523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14720" y="1483360"/>
            <a:ext cx="101600" cy="135128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4325779" y="1018699"/>
            <a:ext cx="726440" cy="238728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902727">
            <a:off x="6014720" y="3189923"/>
            <a:ext cx="101600" cy="135128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423920" y="3180080"/>
            <a:ext cx="2631440" cy="568960"/>
          </a:xfrm>
          <a:custGeom>
            <a:avLst/>
            <a:gdLst>
              <a:gd name="connsiteX0" fmla="*/ 0 w 2631440"/>
              <a:gd name="connsiteY0" fmla="*/ 568960 h 568960"/>
              <a:gd name="connsiteX1" fmla="*/ 2631440 w 2631440"/>
              <a:gd name="connsiteY1" fmla="*/ 568960 h 568960"/>
              <a:gd name="connsiteX2" fmla="*/ 1137920 w 26314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440" h="568960">
                <a:moveTo>
                  <a:pt x="0" y="568960"/>
                </a:moveTo>
                <a:lnTo>
                  <a:pt x="2631440" y="568960"/>
                </a:lnTo>
                <a:lnTo>
                  <a:pt x="1137920" y="0"/>
                </a:ln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/>
          <p:cNvSpPr/>
          <p:nvPr/>
        </p:nvSpPr>
        <p:spPr>
          <a:xfrm>
            <a:off x="6116320" y="4647883"/>
            <a:ext cx="782320" cy="122459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444240" y="5323840"/>
            <a:ext cx="2631440" cy="0"/>
          </a:xfrm>
          <a:custGeom>
            <a:avLst/>
            <a:gdLst>
              <a:gd name="connsiteX0" fmla="*/ 0 w 2631440"/>
              <a:gd name="connsiteY0" fmla="*/ 0 h 0"/>
              <a:gd name="connsiteX1" fmla="*/ 2631440 w 26314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1440">
                <a:moveTo>
                  <a:pt x="0" y="0"/>
                </a:moveTo>
                <a:lnTo>
                  <a:pt x="2631440" y="0"/>
                </a:ln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5212080" y="5120640"/>
            <a:ext cx="833120" cy="0"/>
          </a:xfrm>
          <a:custGeom>
            <a:avLst/>
            <a:gdLst>
              <a:gd name="connsiteX0" fmla="*/ 833120 w 833120"/>
              <a:gd name="connsiteY0" fmla="*/ 0 h 0"/>
              <a:gd name="connsiteX1" fmla="*/ 0 w 8331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120">
                <a:moveTo>
                  <a:pt x="833120" y="0"/>
                </a:moveTo>
                <a:lnTo>
                  <a:pt x="0" y="0"/>
                </a:ln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02400" y="1971040"/>
                <a:ext cx="24810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The beam is narrow!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±15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(30°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𝑡𝑜𝑡𝑎𝑙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0" y="1971040"/>
                <a:ext cx="2481064" cy="646331"/>
              </a:xfrm>
              <a:prstGeom prst="rect">
                <a:avLst/>
              </a:prstGeom>
              <a:blipFill>
                <a:blip r:embed="rId3"/>
                <a:stretch>
                  <a:fillRect l="-221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502400" y="3515043"/>
            <a:ext cx="257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target can’t be tilted!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5399" y="4914980"/>
            <a:ext cx="172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targets – not so good</a:t>
            </a:r>
          </a:p>
        </p:txBody>
      </p:sp>
      <p:sp>
        <p:nvSpPr>
          <p:cNvPr id="28" name="Freeform 27"/>
          <p:cNvSpPr/>
          <p:nvPr/>
        </p:nvSpPr>
        <p:spPr>
          <a:xfrm>
            <a:off x="3484880" y="2357120"/>
            <a:ext cx="2458720" cy="0"/>
          </a:xfrm>
          <a:custGeom>
            <a:avLst/>
            <a:gdLst>
              <a:gd name="connsiteX0" fmla="*/ 0 w 2458720"/>
              <a:gd name="connsiteY0" fmla="*/ 0 h 0"/>
              <a:gd name="connsiteX1" fmla="*/ 2458720 w 24587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58720">
                <a:moveTo>
                  <a:pt x="0" y="0"/>
                </a:moveTo>
                <a:lnTo>
                  <a:pt x="2458720" y="0"/>
                </a:lnTo>
              </a:path>
            </a:pathLst>
          </a:custGeom>
          <a:noFill/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484880" y="1993306"/>
            <a:ext cx="2458720" cy="0"/>
          </a:xfrm>
          <a:custGeom>
            <a:avLst/>
            <a:gdLst>
              <a:gd name="connsiteX0" fmla="*/ 0 w 2458720"/>
              <a:gd name="connsiteY0" fmla="*/ 0 h 0"/>
              <a:gd name="connsiteX1" fmla="*/ 2458720 w 24587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58720">
                <a:moveTo>
                  <a:pt x="0" y="0"/>
                </a:moveTo>
                <a:lnTo>
                  <a:pt x="2458720" y="0"/>
                </a:lnTo>
              </a:path>
            </a:pathLst>
          </a:custGeom>
          <a:noFill/>
          <a:ln w="19050"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699760" y="1127760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10080" y="1770180"/>
            <a:ext cx="99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</a:t>
            </a:r>
          </a:p>
          <a:p>
            <a:endParaRPr lang="en-US" dirty="0"/>
          </a:p>
          <a:p>
            <a:r>
              <a:rPr lang="en-US" dirty="0"/>
              <a:t>Transmit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6674" y="405168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HC-SR04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04268" y="4907258"/>
            <a:ext cx="160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reflection</a:t>
            </a:r>
          </a:p>
        </p:txBody>
      </p:sp>
      <p:pic>
        <p:nvPicPr>
          <p:cNvPr id="34" name="Picture 4" descr="1 pcs Ultrasonic Module HC-SR04 Distance Transducer Sensor For Arduino Robot SC">
            <a:hlinkClick r:id="rId4"/>
            <a:extLst>
              <a:ext uri="{FF2B5EF4-FFF2-40B4-BE49-F238E27FC236}">
                <a16:creationId xmlns:a16="http://schemas.microsoft.com/office/drawing/2014/main" id="{1D189D74-1D58-4BAF-B623-0AC5374DB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t="26434" r="7980" b="31057"/>
          <a:stretch/>
        </p:blipFill>
        <p:spPr bwMode="auto">
          <a:xfrm rot="16200000">
            <a:off x="2663970" y="1968848"/>
            <a:ext cx="1061394" cy="53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1 pcs Ultrasonic Module HC-SR04 Distance Transducer Sensor For Arduino Robot SC">
            <a:hlinkClick r:id="rId4"/>
            <a:extLst>
              <a:ext uri="{FF2B5EF4-FFF2-40B4-BE49-F238E27FC236}">
                <a16:creationId xmlns:a16="http://schemas.microsoft.com/office/drawing/2014/main" id="{62670E3D-504D-48DD-B381-B46E2831D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t="26434" r="7980" b="31057"/>
          <a:stretch/>
        </p:blipFill>
        <p:spPr bwMode="auto">
          <a:xfrm rot="16200000">
            <a:off x="2663970" y="3245987"/>
            <a:ext cx="1061394" cy="53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1 pcs Ultrasonic Module HC-SR04 Distance Transducer Sensor For Arduino Robot SC">
            <a:hlinkClick r:id="rId4"/>
            <a:extLst>
              <a:ext uri="{FF2B5EF4-FFF2-40B4-BE49-F238E27FC236}">
                <a16:creationId xmlns:a16="http://schemas.microsoft.com/office/drawing/2014/main" id="{2EEA541C-4B65-4B89-9319-DADC6CAE8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t="26434" r="7980" b="31057"/>
          <a:stretch/>
        </p:blipFill>
        <p:spPr bwMode="auto">
          <a:xfrm rot="16200000">
            <a:off x="2663970" y="4792871"/>
            <a:ext cx="1061394" cy="53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36F00C-0F19-42EC-9630-6EBEB978BFA5}"/>
              </a:ext>
            </a:extLst>
          </p:cNvPr>
          <p:cNvSpPr txBox="1"/>
          <p:nvPr/>
        </p:nvSpPr>
        <p:spPr>
          <a:xfrm>
            <a:off x="6486323" y="1553181"/>
            <a:ext cx="230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“Min” surface = .5 m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81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B8E7-A907-4346-9F09-0AD88BC2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085"/>
            <a:ext cx="8229600" cy="1143000"/>
          </a:xfrm>
        </p:spPr>
        <p:txBody>
          <a:bodyPr/>
          <a:lstStyle/>
          <a:p>
            <a:r>
              <a:rPr lang="en-US" dirty="0"/>
              <a:t>Code Walkthrough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DistSensSkel.ino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FB78C-3F7F-49D8-A01E-A377B207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8" y="1375100"/>
            <a:ext cx="7369023" cy="45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8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E7F0BC-7F6C-4D3C-BF7D-CE728DD0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Initiate a Ping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BBFF57-C07A-4F1C-B678-F4A3AFE160DA}"/>
              </a:ext>
            </a:extLst>
          </p:cNvPr>
          <p:cNvGrpSpPr/>
          <p:nvPr/>
        </p:nvGrpSpPr>
        <p:grpSpPr>
          <a:xfrm>
            <a:off x="514926" y="3837890"/>
            <a:ext cx="1326770" cy="861234"/>
            <a:chOff x="7583314" y="2286003"/>
            <a:chExt cx="1326770" cy="8612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7EF782-D5CD-469F-B32E-189C2F543030}"/>
                </a:ext>
              </a:extLst>
            </p:cNvPr>
            <p:cNvGrpSpPr/>
            <p:nvPr/>
          </p:nvGrpSpPr>
          <p:grpSpPr>
            <a:xfrm>
              <a:off x="7793665" y="2286003"/>
              <a:ext cx="1116419" cy="861234"/>
              <a:chOff x="7793665" y="2286003"/>
              <a:chExt cx="1116419" cy="861234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EC5D583F-F31F-4E2C-9199-0B778FC752FA}"/>
                  </a:ext>
                </a:extLst>
              </p:cNvPr>
              <p:cNvSpPr/>
              <p:nvPr/>
            </p:nvSpPr>
            <p:spPr>
              <a:xfrm>
                <a:off x="7793665" y="2679405"/>
                <a:ext cx="1116419" cy="467832"/>
              </a:xfrm>
              <a:custGeom>
                <a:avLst/>
                <a:gdLst>
                  <a:gd name="connsiteX0" fmla="*/ 0 w 1116419"/>
                  <a:gd name="connsiteY0" fmla="*/ 457200 h 467832"/>
                  <a:gd name="connsiteX1" fmla="*/ 393405 w 1116419"/>
                  <a:gd name="connsiteY1" fmla="*/ 457200 h 467832"/>
                  <a:gd name="connsiteX2" fmla="*/ 393405 w 1116419"/>
                  <a:gd name="connsiteY2" fmla="*/ 0 h 467832"/>
                  <a:gd name="connsiteX3" fmla="*/ 723014 w 1116419"/>
                  <a:gd name="connsiteY3" fmla="*/ 0 h 467832"/>
                  <a:gd name="connsiteX4" fmla="*/ 723014 w 1116419"/>
                  <a:gd name="connsiteY4" fmla="*/ 467832 h 467832"/>
                  <a:gd name="connsiteX5" fmla="*/ 1116419 w 1116419"/>
                  <a:gd name="connsiteY5" fmla="*/ 467832 h 4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6419" h="467832">
                    <a:moveTo>
                      <a:pt x="0" y="457200"/>
                    </a:moveTo>
                    <a:lnTo>
                      <a:pt x="393405" y="457200"/>
                    </a:lnTo>
                    <a:lnTo>
                      <a:pt x="393405" y="0"/>
                    </a:lnTo>
                    <a:lnTo>
                      <a:pt x="723014" y="0"/>
                    </a:lnTo>
                    <a:lnTo>
                      <a:pt x="723014" y="467832"/>
                    </a:lnTo>
                    <a:lnTo>
                      <a:pt x="1116419" y="467832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8F441AB-D5CA-4F68-A13A-E0C583C5AFDA}"/>
                      </a:ext>
                    </a:extLst>
                  </p:cNvPr>
                  <p:cNvSpPr txBox="1"/>
                  <p:nvPr/>
                </p:nvSpPr>
                <p:spPr>
                  <a:xfrm>
                    <a:off x="7921248" y="2286003"/>
                    <a:ext cx="7841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10 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𝑠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1248" y="2286003"/>
                    <a:ext cx="784125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D8E6D5-1335-47A6-BDF3-DC0132D72BE9}"/>
                </a:ext>
              </a:extLst>
            </p:cNvPr>
            <p:cNvSpPr txBox="1"/>
            <p:nvPr/>
          </p:nvSpPr>
          <p:spPr>
            <a:xfrm>
              <a:off x="7583314" y="2498402"/>
              <a:ext cx="5246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Trig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1F7F22-C2EA-4CFF-8EAE-0FD51AC6BE7B}"/>
              </a:ext>
            </a:extLst>
          </p:cNvPr>
          <p:cNvGrpSpPr/>
          <p:nvPr/>
        </p:nvGrpSpPr>
        <p:grpSpPr>
          <a:xfrm>
            <a:off x="823907" y="4966740"/>
            <a:ext cx="2330487" cy="690123"/>
            <a:chOff x="6706877" y="4850807"/>
            <a:chExt cx="1986393" cy="6901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14AB8F-FC8A-4443-ADA2-70D3065018DB}"/>
                </a:ext>
              </a:extLst>
            </p:cNvPr>
            <p:cNvGrpSpPr/>
            <p:nvPr/>
          </p:nvGrpSpPr>
          <p:grpSpPr>
            <a:xfrm>
              <a:off x="7109019" y="4962313"/>
              <a:ext cx="1584251" cy="578617"/>
              <a:chOff x="7109019" y="4962313"/>
              <a:chExt cx="1584251" cy="578617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29560CBC-6E33-41DE-982C-960A087F7B1D}"/>
                  </a:ext>
                </a:extLst>
              </p:cNvPr>
              <p:cNvSpPr/>
              <p:nvPr/>
            </p:nvSpPr>
            <p:spPr>
              <a:xfrm>
                <a:off x="7109019" y="4962313"/>
                <a:ext cx="1584251" cy="510363"/>
              </a:xfrm>
              <a:custGeom>
                <a:avLst/>
                <a:gdLst>
                  <a:gd name="connsiteX0" fmla="*/ 0 w 1584251"/>
                  <a:gd name="connsiteY0" fmla="*/ 489098 h 510363"/>
                  <a:gd name="connsiteX1" fmla="*/ 340242 w 1584251"/>
                  <a:gd name="connsiteY1" fmla="*/ 489098 h 510363"/>
                  <a:gd name="connsiteX2" fmla="*/ 340242 w 1584251"/>
                  <a:gd name="connsiteY2" fmla="*/ 0 h 510363"/>
                  <a:gd name="connsiteX3" fmla="*/ 1414130 w 1584251"/>
                  <a:gd name="connsiteY3" fmla="*/ 0 h 510363"/>
                  <a:gd name="connsiteX4" fmla="*/ 1414130 w 1584251"/>
                  <a:gd name="connsiteY4" fmla="*/ 510363 h 510363"/>
                  <a:gd name="connsiteX5" fmla="*/ 1584251 w 1584251"/>
                  <a:gd name="connsiteY5" fmla="*/ 510363 h 51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4251" h="510363">
                    <a:moveTo>
                      <a:pt x="0" y="489098"/>
                    </a:moveTo>
                    <a:lnTo>
                      <a:pt x="340242" y="489098"/>
                    </a:lnTo>
                    <a:lnTo>
                      <a:pt x="340242" y="0"/>
                    </a:lnTo>
                    <a:lnTo>
                      <a:pt x="1414130" y="0"/>
                    </a:lnTo>
                    <a:lnTo>
                      <a:pt x="1414130" y="510363"/>
                    </a:lnTo>
                    <a:lnTo>
                      <a:pt x="1584251" y="510363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628EE6-750C-4C5A-821C-A6A37EF2ED98}"/>
                  </a:ext>
                </a:extLst>
              </p:cNvPr>
              <p:cNvSpPr txBox="1"/>
              <p:nvPr/>
            </p:nvSpPr>
            <p:spPr>
              <a:xfrm>
                <a:off x="7576843" y="5079265"/>
                <a:ext cx="7716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</a:t>
                </a:r>
                <a: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2way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764DEA72-B271-476A-8BDE-F1C2C7D03AC7}"/>
                  </a:ext>
                </a:extLst>
              </p:cNvPr>
              <p:cNvSpPr/>
              <p:nvPr/>
            </p:nvSpPr>
            <p:spPr>
              <a:xfrm>
                <a:off x="7481160" y="5143067"/>
                <a:ext cx="988827" cy="0"/>
              </a:xfrm>
              <a:custGeom>
                <a:avLst/>
                <a:gdLst>
                  <a:gd name="connsiteX0" fmla="*/ 0 w 988827"/>
                  <a:gd name="connsiteY0" fmla="*/ 0 h 0"/>
                  <a:gd name="connsiteX1" fmla="*/ 988827 w 988827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8827">
                    <a:moveTo>
                      <a:pt x="0" y="0"/>
                    </a:moveTo>
                    <a:lnTo>
                      <a:pt x="988827" y="0"/>
                    </a:lnTo>
                  </a:path>
                </a:pathLst>
              </a:custGeom>
              <a:noFill/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BF0915-5EDA-4BC1-969E-E242A855F4FF}"/>
                </a:ext>
              </a:extLst>
            </p:cNvPr>
            <p:cNvSpPr txBox="1"/>
            <p:nvPr/>
          </p:nvSpPr>
          <p:spPr>
            <a:xfrm>
              <a:off x="6706877" y="4850807"/>
              <a:ext cx="588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Echo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5B5F8BE-FAF3-4382-B0C1-FF58562A12B3}"/>
              </a:ext>
            </a:extLst>
          </p:cNvPr>
          <p:cNvSpPr txBox="1"/>
          <p:nvPr/>
        </p:nvSpPr>
        <p:spPr>
          <a:xfrm>
            <a:off x="2179630" y="4170001"/>
            <a:ext cx="358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causes HC-SR04 to send a PING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FE4A26-CC3B-49F5-8FB4-03F44985A3E4}"/>
              </a:ext>
            </a:extLst>
          </p:cNvPr>
          <p:cNvSpPr txBox="1"/>
          <p:nvPr/>
        </p:nvSpPr>
        <p:spPr>
          <a:xfrm>
            <a:off x="3154394" y="5094142"/>
            <a:ext cx="520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HC-SR04 sets “Echo” pin HIGH until return is detected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2FDE1F-EC3E-4831-B16D-C19A387B0E09}"/>
              </a:ext>
            </a:extLst>
          </p:cNvPr>
          <p:cNvSpPr/>
          <p:nvPr/>
        </p:nvSpPr>
        <p:spPr>
          <a:xfrm>
            <a:off x="1438183" y="4749553"/>
            <a:ext cx="0" cy="1207364"/>
          </a:xfrm>
          <a:custGeom>
            <a:avLst/>
            <a:gdLst>
              <a:gd name="connsiteX0" fmla="*/ 0 w 0"/>
              <a:gd name="connsiteY0" fmla="*/ 0 h 1207364"/>
              <a:gd name="connsiteX1" fmla="*/ 0 w 0"/>
              <a:gd name="connsiteY1" fmla="*/ 1207364 h 120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207364">
                <a:moveTo>
                  <a:pt x="0" y="0"/>
                </a:moveTo>
                <a:lnTo>
                  <a:pt x="0" y="1207364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27CFCC7F-E196-4E55-9ED3-1F4E1BAE3522}"/>
              </a:ext>
            </a:extLst>
          </p:cNvPr>
          <p:cNvSpPr/>
          <p:nvPr/>
        </p:nvSpPr>
        <p:spPr>
          <a:xfrm>
            <a:off x="2804028" y="5645765"/>
            <a:ext cx="261818" cy="6307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D80FAA-CCC8-4C35-BD86-B1E72885FD31}"/>
              </a:ext>
            </a:extLst>
          </p:cNvPr>
          <p:cNvSpPr txBox="1"/>
          <p:nvPr/>
        </p:nvSpPr>
        <p:spPr>
          <a:xfrm>
            <a:off x="2204732" y="6246350"/>
            <a:ext cx="154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Echo Detected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88789-B23E-4ABD-8F6E-742993D14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27" b="6094"/>
          <a:stretch/>
        </p:blipFill>
        <p:spPr>
          <a:xfrm>
            <a:off x="685800" y="1156513"/>
            <a:ext cx="7772400" cy="2365083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3CB80A1A-C9CB-402F-BC8A-F368A86D1559}"/>
              </a:ext>
            </a:extLst>
          </p:cNvPr>
          <p:cNvSpPr/>
          <p:nvPr/>
        </p:nvSpPr>
        <p:spPr>
          <a:xfrm rot="10800000">
            <a:off x="1516236" y="5652411"/>
            <a:ext cx="328337" cy="3324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D8183-6E0B-46B5-8A21-2615D6FE66E7}"/>
              </a:ext>
            </a:extLst>
          </p:cNvPr>
          <p:cNvSpPr txBox="1"/>
          <p:nvPr/>
        </p:nvSpPr>
        <p:spPr>
          <a:xfrm>
            <a:off x="985588" y="6119462"/>
            <a:ext cx="130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Transmitted</a:t>
            </a:r>
          </a:p>
        </p:txBody>
      </p:sp>
    </p:spTree>
    <p:extLst>
      <p:ext uri="{BB962C8B-B14F-4D97-AF65-F5344CB8AC3E}">
        <p14:creationId xmlns:p14="http://schemas.microsoft.com/office/powerpoint/2010/main" val="145726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4BA3-455D-4AD8-935C-A3E7CA94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9560"/>
          </a:xfrm>
        </p:spPr>
        <p:txBody>
          <a:bodyPr/>
          <a:lstStyle/>
          <a:p>
            <a:r>
              <a:rPr lang="en-US" dirty="0"/>
              <a:t>Wait for Echo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FA122-42F1-4EAA-BEB9-253FD8E19386}"/>
              </a:ext>
            </a:extLst>
          </p:cNvPr>
          <p:cNvSpPr txBox="1"/>
          <p:nvPr/>
        </p:nvSpPr>
        <p:spPr>
          <a:xfrm>
            <a:off x="2102310" y="3587404"/>
            <a:ext cx="5170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Here, we wait until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echoPin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goes LOW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Which indicates echo has been received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4D635B-227C-49E4-B5FE-84D2E5730F2B}"/>
              </a:ext>
            </a:extLst>
          </p:cNvPr>
          <p:cNvGrpSpPr/>
          <p:nvPr/>
        </p:nvGrpSpPr>
        <p:grpSpPr>
          <a:xfrm>
            <a:off x="3089377" y="4680383"/>
            <a:ext cx="2330487" cy="690123"/>
            <a:chOff x="6706877" y="4850807"/>
            <a:chExt cx="1986393" cy="6901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3E5F1B-8B89-4C96-BE8B-99DD0196FBE8}"/>
                </a:ext>
              </a:extLst>
            </p:cNvPr>
            <p:cNvGrpSpPr/>
            <p:nvPr/>
          </p:nvGrpSpPr>
          <p:grpSpPr>
            <a:xfrm>
              <a:off x="7109019" y="4962313"/>
              <a:ext cx="1584251" cy="578617"/>
              <a:chOff x="7109019" y="4962313"/>
              <a:chExt cx="1584251" cy="578617"/>
            </a:xfrm>
          </p:grpSpPr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1F99938F-D1A3-4E7A-B201-434DCB8CDDC0}"/>
                  </a:ext>
                </a:extLst>
              </p:cNvPr>
              <p:cNvSpPr/>
              <p:nvPr/>
            </p:nvSpPr>
            <p:spPr>
              <a:xfrm>
                <a:off x="7109019" y="4962313"/>
                <a:ext cx="1584251" cy="510363"/>
              </a:xfrm>
              <a:custGeom>
                <a:avLst/>
                <a:gdLst>
                  <a:gd name="connsiteX0" fmla="*/ 0 w 1584251"/>
                  <a:gd name="connsiteY0" fmla="*/ 489098 h 510363"/>
                  <a:gd name="connsiteX1" fmla="*/ 340242 w 1584251"/>
                  <a:gd name="connsiteY1" fmla="*/ 489098 h 510363"/>
                  <a:gd name="connsiteX2" fmla="*/ 340242 w 1584251"/>
                  <a:gd name="connsiteY2" fmla="*/ 0 h 510363"/>
                  <a:gd name="connsiteX3" fmla="*/ 1414130 w 1584251"/>
                  <a:gd name="connsiteY3" fmla="*/ 0 h 510363"/>
                  <a:gd name="connsiteX4" fmla="*/ 1414130 w 1584251"/>
                  <a:gd name="connsiteY4" fmla="*/ 510363 h 510363"/>
                  <a:gd name="connsiteX5" fmla="*/ 1584251 w 1584251"/>
                  <a:gd name="connsiteY5" fmla="*/ 510363 h 51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4251" h="510363">
                    <a:moveTo>
                      <a:pt x="0" y="489098"/>
                    </a:moveTo>
                    <a:lnTo>
                      <a:pt x="340242" y="489098"/>
                    </a:lnTo>
                    <a:lnTo>
                      <a:pt x="340242" y="0"/>
                    </a:lnTo>
                    <a:lnTo>
                      <a:pt x="1414130" y="0"/>
                    </a:lnTo>
                    <a:lnTo>
                      <a:pt x="1414130" y="510363"/>
                    </a:lnTo>
                    <a:lnTo>
                      <a:pt x="1584251" y="510363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C9A019-1064-4144-B414-5469C1576D3B}"/>
                  </a:ext>
                </a:extLst>
              </p:cNvPr>
              <p:cNvSpPr txBox="1"/>
              <p:nvPr/>
            </p:nvSpPr>
            <p:spPr>
              <a:xfrm>
                <a:off x="7576843" y="5079265"/>
                <a:ext cx="7716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</a:t>
                </a:r>
                <a: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2way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628D643C-69CC-4CCC-8F73-0A21648AB748}"/>
                  </a:ext>
                </a:extLst>
              </p:cNvPr>
              <p:cNvSpPr/>
              <p:nvPr/>
            </p:nvSpPr>
            <p:spPr>
              <a:xfrm>
                <a:off x="7481160" y="5143067"/>
                <a:ext cx="988827" cy="0"/>
              </a:xfrm>
              <a:custGeom>
                <a:avLst/>
                <a:gdLst>
                  <a:gd name="connsiteX0" fmla="*/ 0 w 988827"/>
                  <a:gd name="connsiteY0" fmla="*/ 0 h 0"/>
                  <a:gd name="connsiteX1" fmla="*/ 988827 w 988827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8827">
                    <a:moveTo>
                      <a:pt x="0" y="0"/>
                    </a:moveTo>
                    <a:lnTo>
                      <a:pt x="988827" y="0"/>
                    </a:lnTo>
                  </a:path>
                </a:pathLst>
              </a:custGeom>
              <a:noFill/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6C6A2A-AC40-4EE3-9AEA-8FF389EEF69D}"/>
                </a:ext>
              </a:extLst>
            </p:cNvPr>
            <p:cNvSpPr txBox="1"/>
            <p:nvPr/>
          </p:nvSpPr>
          <p:spPr>
            <a:xfrm>
              <a:off x="6706877" y="4850807"/>
              <a:ext cx="588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Echo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2A4172F-3306-4561-B454-D867C36CD78E}"/>
              </a:ext>
            </a:extLst>
          </p:cNvPr>
          <p:cNvSpPr txBox="1"/>
          <p:nvPr/>
        </p:nvSpPr>
        <p:spPr>
          <a:xfrm>
            <a:off x="3731413" y="531631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4520D-631E-4D11-8AB9-8CE3F67B5E21}"/>
              </a:ext>
            </a:extLst>
          </p:cNvPr>
          <p:cNvSpPr txBox="1"/>
          <p:nvPr/>
        </p:nvSpPr>
        <p:spPr>
          <a:xfrm>
            <a:off x="4735346" y="6119462"/>
            <a:ext cx="104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Echo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Detected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CC82A311-BE28-4F87-A330-4066BF6351D8}"/>
              </a:ext>
            </a:extLst>
          </p:cNvPr>
          <p:cNvSpPr/>
          <p:nvPr/>
        </p:nvSpPr>
        <p:spPr>
          <a:xfrm rot="10800000">
            <a:off x="5157902" y="5500982"/>
            <a:ext cx="195754" cy="42009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D7F6B-2944-467E-A0FC-EC9CA008C982}"/>
              </a:ext>
            </a:extLst>
          </p:cNvPr>
          <p:cNvSpPr txBox="1"/>
          <p:nvPr/>
        </p:nvSpPr>
        <p:spPr>
          <a:xfrm>
            <a:off x="3334703" y="6119462"/>
            <a:ext cx="130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Transmitted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822471B-7396-4E1F-AE90-503CABF08184}"/>
              </a:ext>
            </a:extLst>
          </p:cNvPr>
          <p:cNvSpPr/>
          <p:nvPr/>
        </p:nvSpPr>
        <p:spPr>
          <a:xfrm rot="10800000">
            <a:off x="3888223" y="5675739"/>
            <a:ext cx="195754" cy="2453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279F0-CF99-45DC-A79A-E2D4FFDB7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9"/>
          <a:stretch/>
        </p:blipFill>
        <p:spPr>
          <a:xfrm>
            <a:off x="875630" y="1185704"/>
            <a:ext cx="7229783" cy="21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0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4100-8B20-4498-983E-C178B7EA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3948"/>
          </a:xfrm>
        </p:spPr>
        <p:txBody>
          <a:bodyPr/>
          <a:lstStyle/>
          <a:p>
            <a:r>
              <a:rPr lang="en-US" dirty="0"/>
              <a:t>Compute Distance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D1E071-133D-4E44-BAED-51BE6B85E1E5}"/>
              </a:ext>
            </a:extLst>
          </p:cNvPr>
          <p:cNvGrpSpPr/>
          <p:nvPr/>
        </p:nvGrpSpPr>
        <p:grpSpPr>
          <a:xfrm>
            <a:off x="3928842" y="4439846"/>
            <a:ext cx="2330487" cy="646331"/>
            <a:chOff x="6706877" y="4850807"/>
            <a:chExt cx="1986393" cy="646331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9DD39E8-461F-4BB8-9E10-F55795828121}"/>
                </a:ext>
              </a:extLst>
            </p:cNvPr>
            <p:cNvSpPr/>
            <p:nvPr/>
          </p:nvSpPr>
          <p:spPr>
            <a:xfrm>
              <a:off x="7109019" y="4962313"/>
              <a:ext cx="1584251" cy="510363"/>
            </a:xfrm>
            <a:custGeom>
              <a:avLst/>
              <a:gdLst>
                <a:gd name="connsiteX0" fmla="*/ 0 w 1584251"/>
                <a:gd name="connsiteY0" fmla="*/ 489098 h 510363"/>
                <a:gd name="connsiteX1" fmla="*/ 340242 w 1584251"/>
                <a:gd name="connsiteY1" fmla="*/ 489098 h 510363"/>
                <a:gd name="connsiteX2" fmla="*/ 340242 w 1584251"/>
                <a:gd name="connsiteY2" fmla="*/ 0 h 510363"/>
                <a:gd name="connsiteX3" fmla="*/ 1414130 w 1584251"/>
                <a:gd name="connsiteY3" fmla="*/ 0 h 510363"/>
                <a:gd name="connsiteX4" fmla="*/ 1414130 w 1584251"/>
                <a:gd name="connsiteY4" fmla="*/ 510363 h 510363"/>
                <a:gd name="connsiteX5" fmla="*/ 1584251 w 1584251"/>
                <a:gd name="connsiteY5" fmla="*/ 510363 h 51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251" h="510363">
                  <a:moveTo>
                    <a:pt x="0" y="489098"/>
                  </a:moveTo>
                  <a:lnTo>
                    <a:pt x="340242" y="489098"/>
                  </a:lnTo>
                  <a:lnTo>
                    <a:pt x="340242" y="0"/>
                  </a:lnTo>
                  <a:lnTo>
                    <a:pt x="1414130" y="0"/>
                  </a:lnTo>
                  <a:lnTo>
                    <a:pt x="1414130" y="510363"/>
                  </a:lnTo>
                  <a:lnTo>
                    <a:pt x="1584251" y="510363"/>
                  </a:lnTo>
                </a:path>
              </a:pathLst>
            </a:cu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C1FE34-D3D1-423F-8D81-1F902ED94560}"/>
                </a:ext>
              </a:extLst>
            </p:cNvPr>
            <p:cNvSpPr txBox="1"/>
            <p:nvPr/>
          </p:nvSpPr>
          <p:spPr>
            <a:xfrm>
              <a:off x="6706877" y="4850807"/>
              <a:ext cx="588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Echo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6049ED7-9C9E-4AD8-826C-BD32407D1B56}"/>
              </a:ext>
            </a:extLst>
          </p:cNvPr>
          <p:cNvSpPr txBox="1"/>
          <p:nvPr/>
        </p:nvSpPr>
        <p:spPr>
          <a:xfrm>
            <a:off x="4356990" y="5626987"/>
            <a:ext cx="234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duration=micros()-t0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1366729-19BD-4257-A1DF-D4A681FC2708}"/>
              </a:ext>
            </a:extLst>
          </p:cNvPr>
          <p:cNvSpPr/>
          <p:nvPr/>
        </p:nvSpPr>
        <p:spPr>
          <a:xfrm>
            <a:off x="4808262" y="5314221"/>
            <a:ext cx="1235076" cy="24857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4BABE-16D6-478E-B0A1-8F251F3D6439}"/>
              </a:ext>
            </a:extLst>
          </p:cNvPr>
          <p:cNvSpPr txBox="1"/>
          <p:nvPr/>
        </p:nvSpPr>
        <p:spPr>
          <a:xfrm>
            <a:off x="4618947" y="4988555"/>
            <a:ext cx="3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321E72-8E1B-434D-805C-E0E84B954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3"/>
          <a:stretch/>
        </p:blipFill>
        <p:spPr>
          <a:xfrm>
            <a:off x="865745" y="1365563"/>
            <a:ext cx="7885034" cy="3051239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348C6AB5-538F-4BBB-A407-8786265FF6E3}"/>
              </a:ext>
            </a:extLst>
          </p:cNvPr>
          <p:cNvSpPr/>
          <p:nvPr/>
        </p:nvSpPr>
        <p:spPr>
          <a:xfrm>
            <a:off x="766354" y="4439846"/>
            <a:ext cx="2372539" cy="118714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Plot distance data using Serial Plotter</a:t>
            </a:r>
          </a:p>
        </p:txBody>
      </p:sp>
    </p:spTree>
    <p:extLst>
      <p:ext uri="{BB962C8B-B14F-4D97-AF65-F5344CB8AC3E}">
        <p14:creationId xmlns:p14="http://schemas.microsoft.com/office/powerpoint/2010/main" val="3698809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85E30-8E67-4EB1-8305-565130B6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Circuit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5B76B4-FBC0-4FE8-A0E3-D657190A4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829" y="1558212"/>
            <a:ext cx="3222171" cy="4235535"/>
          </a:xfrm>
        </p:spPr>
        <p:txBody>
          <a:bodyPr/>
          <a:lstStyle/>
          <a:p>
            <a:r>
              <a:rPr lang="en-US" sz="2800" dirty="0"/>
              <a:t>pin 4 to “Echo”</a:t>
            </a:r>
          </a:p>
          <a:p>
            <a:r>
              <a:rPr lang="en-US" sz="2800" dirty="0"/>
              <a:t>pin 5 to “Trig”</a:t>
            </a:r>
          </a:p>
          <a:p>
            <a:endParaRPr lang="en-US" sz="2800" dirty="0"/>
          </a:p>
          <a:p>
            <a:r>
              <a:rPr lang="en-US" sz="2800" dirty="0"/>
              <a:t>Complete </a:t>
            </a:r>
            <a:r>
              <a:rPr lang="en-US" sz="2800" dirty="0" err="1">
                <a:solidFill>
                  <a:srgbClr val="00B0F0"/>
                </a:solidFill>
              </a:rPr>
              <a:t>DistSensSkel.ino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and upload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94C08-8D3F-44C4-A940-1BFDD629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7" y="1064253"/>
            <a:ext cx="5710432" cy="4550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28C06E-8FC8-4DCE-A442-F8A1A2A8AB7B}"/>
              </a:ext>
            </a:extLst>
          </p:cNvPr>
          <p:cNvSpPr txBox="1"/>
          <p:nvPr/>
        </p:nvSpPr>
        <p:spPr>
          <a:xfrm>
            <a:off x="1894901" y="2547518"/>
            <a:ext cx="6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CB5C4-F400-4B76-97BD-15850E5D175B}"/>
              </a:ext>
            </a:extLst>
          </p:cNvPr>
          <p:cNvSpPr txBox="1"/>
          <p:nvPr/>
        </p:nvSpPr>
        <p:spPr>
          <a:xfrm>
            <a:off x="1454226" y="2996188"/>
            <a:ext cx="52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</a:t>
            </a:r>
          </a:p>
        </p:txBody>
      </p:sp>
    </p:spTree>
    <p:extLst>
      <p:ext uri="{BB962C8B-B14F-4D97-AF65-F5344CB8AC3E}">
        <p14:creationId xmlns:p14="http://schemas.microsoft.com/office/powerpoint/2010/main" val="123253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Begin with a Photo 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05943"/>
            <a:ext cx="8229600" cy="1787804"/>
          </a:xfrm>
        </p:spPr>
        <p:txBody>
          <a:bodyPr/>
          <a:lstStyle/>
          <a:p>
            <a:r>
              <a:rPr lang="en-US" dirty="0"/>
              <a:t>Gives indication of light level by changing the resistance</a:t>
            </a:r>
          </a:p>
        </p:txBody>
      </p:sp>
      <p:pic>
        <p:nvPicPr>
          <p:cNvPr id="5" name="Picture 4" descr="arduino-info - GeneratorElectronic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44" y="1518700"/>
            <a:ext cx="177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5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5FFC83-1994-4046-ACE4-F83F78D9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Challenge!</a:t>
            </a:r>
            <a:br>
              <a:rPr lang="en-US" dirty="0"/>
            </a:br>
            <a:r>
              <a:rPr lang="en-US" dirty="0"/>
              <a:t>Make a Distance Alarm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DB9B0-54CA-4045-9F9D-BCD09598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7172"/>
            <a:ext cx="8229600" cy="3586575"/>
          </a:xfrm>
        </p:spPr>
        <p:txBody>
          <a:bodyPr/>
          <a:lstStyle/>
          <a:p>
            <a:r>
              <a:rPr lang="en-US" dirty="0"/>
              <a:t>Modify circuit:</a:t>
            </a:r>
          </a:p>
          <a:p>
            <a:pPr lvl="1"/>
            <a:r>
              <a:rPr lang="en-US" dirty="0"/>
              <a:t>Add one red LED plus 220 ohm resistor</a:t>
            </a:r>
          </a:p>
          <a:p>
            <a:r>
              <a:rPr lang="en-US" dirty="0"/>
              <a:t>Modify code:</a:t>
            </a:r>
          </a:p>
          <a:p>
            <a:pPr lvl="1"/>
            <a:r>
              <a:rPr lang="en-US" dirty="0"/>
              <a:t>Add “if” statement:  if distance is less than 20 cm, turn on red LED, otherwise turn it off</a:t>
            </a:r>
          </a:p>
          <a:p>
            <a:pPr lvl="1"/>
            <a:r>
              <a:rPr lang="en-US" dirty="0"/>
              <a:t>Add a buzzer to the alarm</a:t>
            </a:r>
          </a:p>
        </p:txBody>
      </p:sp>
    </p:spTree>
    <p:extLst>
      <p:ext uri="{BB962C8B-B14F-4D97-AF65-F5344CB8AC3E}">
        <p14:creationId xmlns:p14="http://schemas.microsoft.com/office/powerpoint/2010/main" val="141138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48402"/>
            <a:ext cx="9144000" cy="80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9" t="20984" b="16950"/>
          <a:stretch/>
        </p:blipFill>
        <p:spPr bwMode="auto">
          <a:xfrm>
            <a:off x="7383887" y="160309"/>
            <a:ext cx="1396361" cy="130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light_graph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599" y="3396190"/>
            <a:ext cx="47625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35" y="160309"/>
            <a:ext cx="8229600" cy="858266"/>
          </a:xfrm>
        </p:spPr>
        <p:txBody>
          <a:bodyPr/>
          <a:lstStyle/>
          <a:p>
            <a:r>
              <a:rPr lang="en-US" sz="4000" dirty="0"/>
              <a:t>Sensors have Data Sheets</a:t>
            </a:r>
            <a:endParaRPr lang="en-US" sz="32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70938"/>
                <a:ext cx="9062334" cy="4658929"/>
              </a:xfrm>
            </p:spPr>
            <p:txBody>
              <a:bodyPr/>
              <a:lstStyle/>
              <a:p>
                <a:r>
                  <a:rPr lang="en-US" sz="2800" dirty="0">
                    <a:sym typeface="Symbol"/>
                  </a:rPr>
                  <a:t>Find a Data Sheet for the device (Google)</a:t>
                </a:r>
              </a:p>
              <a:p>
                <a:pPr lvl="1"/>
                <a:r>
                  <a:rPr lang="en-US" sz="2400" dirty="0">
                    <a:sym typeface="Symbol"/>
                  </a:rPr>
                  <a:t>Usually include instructions and physical properties</a:t>
                </a:r>
              </a:p>
              <a:p>
                <a:r>
                  <a:rPr lang="en-US" sz="2800" dirty="0">
                    <a:sym typeface="Symbol"/>
                  </a:rPr>
                  <a:t>Relationship between measurement and environment.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sym typeface="Symbol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  <a:sym typeface="Symbol"/>
                              </a:rPr>
                              <m:t>𝐿𝑢𝑥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≅</m:t>
                    </m:r>
                    <m:r>
                      <a:rPr lang="en-US" sz="2400" b="0" i="1" smtClean="0">
                        <a:latin typeface="Cambria Math"/>
                        <a:ea typeface="Cambria Math"/>
                        <a:sym typeface="Symbol"/>
                      </a:rPr>
                      <m:t>6.64−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  <a:sym typeface="Symbol"/>
                          </a:rPr>
                        </m:ctrlPr>
                      </m:funcPr>
                      <m:fName>
                        <m:r>
                          <a:rPr lang="en-US" sz="2400" b="0" i="1" smtClean="0">
                            <a:latin typeface="Cambria Math"/>
                            <a:ea typeface="Cambria Math"/>
                            <a:sym typeface="Symbol"/>
                          </a:rPr>
                          <m:t>1.32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  <a:sym typeface="Symbol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ea typeface="Cambria Math"/>
                            <a:sym typeface="Symbol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  <a:sym typeface="Symbol"/>
                              </a:rPr>
                              <m:t>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ym typeface="Symbol"/>
                  </a:rPr>
                  <a:t> </a:t>
                </a:r>
                <a:br>
                  <a:rPr lang="en-US" sz="2400" dirty="0">
                    <a:sym typeface="Symbol"/>
                  </a:rPr>
                </a:br>
                <a:r>
                  <a:rPr lang="en-US" sz="2400" dirty="0">
                    <a:sym typeface="Symbol"/>
                  </a:rPr>
                  <a:t>Rough approximation: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sym typeface="Symbol"/>
                      </a:rPr>
                      <m:t>𝐿𝑢𝑥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sym typeface="Symbol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sym typeface="Symbol"/>
                          </a:rPr>
                          <m:t>6.64−1.32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  <a:sym typeface="Symbol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/>
                                    <a:sym typeface="Symbol"/>
                                  </a:rPr>
                                  <m:t>𝑅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r>
                  <a:rPr lang="en-US" sz="2400" dirty="0">
                    <a:sym typeface="Symbol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70938"/>
                <a:ext cx="9062334" cy="4658929"/>
              </a:xfrm>
              <a:blipFill>
                <a:blip r:embed="rId5"/>
                <a:stretch>
                  <a:fillRect l="-1210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1806629" y="5165381"/>
            <a:ext cx="1537398" cy="794943"/>
          </a:xfrm>
          <a:custGeom>
            <a:avLst/>
            <a:gdLst>
              <a:gd name="connsiteX0" fmla="*/ 0 w 1537398"/>
              <a:gd name="connsiteY0" fmla="*/ 703385 h 794943"/>
              <a:gd name="connsiteX1" fmla="*/ 602901 w 1537398"/>
              <a:gd name="connsiteY1" fmla="*/ 733530 h 794943"/>
              <a:gd name="connsiteX2" fmla="*/ 1537398 w 1537398"/>
              <a:gd name="connsiteY2" fmla="*/ 0 h 79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7398" h="794943">
                <a:moveTo>
                  <a:pt x="0" y="703385"/>
                </a:moveTo>
                <a:cubicBezTo>
                  <a:pt x="173334" y="777073"/>
                  <a:pt x="346668" y="850761"/>
                  <a:pt x="602901" y="733530"/>
                </a:cubicBezTo>
                <a:cubicBezTo>
                  <a:pt x="859134" y="616299"/>
                  <a:pt x="1198266" y="308149"/>
                  <a:pt x="1537398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70" y="5586737"/>
            <a:ext cx="156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Our Device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837850" y="4642333"/>
            <a:ext cx="122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Resistance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7099" y="4744661"/>
            <a:ext cx="2677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Properties of several commercial devices</a:t>
            </a:r>
          </a:p>
        </p:txBody>
      </p:sp>
    </p:spTree>
    <p:extLst>
      <p:ext uri="{BB962C8B-B14F-4D97-AF65-F5344CB8AC3E}">
        <p14:creationId xmlns:p14="http://schemas.microsoft.com/office/powerpoint/2010/main" val="36422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0" y="90364"/>
            <a:ext cx="4690641" cy="59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3"/>
              <p:cNvSpPr/>
              <p:nvPr/>
            </p:nvSpPr>
            <p:spPr>
              <a:xfrm>
                <a:off x="5137798" y="3788746"/>
                <a:ext cx="3737986" cy="1979525"/>
              </a:xfrm>
              <a:prstGeom prst="cloud">
                <a:avLst/>
              </a:prstGeom>
              <a:gradFill flip="none" rotWithShape="1">
                <a:gsLst>
                  <a:gs pos="0">
                    <a:srgbClr val="FF99FF">
                      <a:shade val="30000"/>
                      <a:satMod val="115000"/>
                    </a:srgbClr>
                  </a:gs>
                  <a:gs pos="50000">
                    <a:srgbClr val="FF99FF">
                      <a:shade val="67500"/>
                      <a:satMod val="115000"/>
                    </a:srgbClr>
                  </a:gs>
                  <a:gs pos="100000">
                    <a:srgbClr val="FF99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𝐿𝑢𝑥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𝐿𝑢𝑚𝑒𝑛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𝑠𝑞𝑢𝑎𝑟𝑒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𝑚𝑒𝑡𝑒𝑟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loud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98" y="3788746"/>
                <a:ext cx="3737986" cy="1979525"/>
              </a:xfrm>
              <a:prstGeom prst="cloud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loud 6"/>
          <p:cNvSpPr/>
          <p:nvPr/>
        </p:nvSpPr>
        <p:spPr>
          <a:xfrm>
            <a:off x="5539731" y="717314"/>
            <a:ext cx="2934119" cy="23683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Lumen = intensity of perceived light</a:t>
            </a:r>
          </a:p>
        </p:txBody>
      </p:sp>
    </p:spTree>
    <p:extLst>
      <p:ext uri="{BB962C8B-B14F-4D97-AF65-F5344CB8AC3E}">
        <p14:creationId xmlns:p14="http://schemas.microsoft.com/office/powerpoint/2010/main" val="193550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84" y="396554"/>
            <a:ext cx="8807116" cy="1109663"/>
          </a:xfrm>
        </p:spPr>
        <p:txBody>
          <a:bodyPr/>
          <a:lstStyle/>
          <a:p>
            <a:r>
              <a:rPr lang="en-US" sz="4000" dirty="0"/>
              <a:t>Photo Resistor</a:t>
            </a:r>
            <a:br>
              <a:rPr lang="en-US" sz="4000" dirty="0"/>
            </a:b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AKA: Light Dependent Resistor (LDR)</a:t>
            </a:r>
            <a:endParaRPr lang="en-US" sz="4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560" y="1722877"/>
            <a:ext cx="6839805" cy="4481979"/>
          </a:xfrm>
        </p:spPr>
        <p:txBody>
          <a:bodyPr/>
          <a:lstStyle/>
          <a:p>
            <a:r>
              <a:rPr lang="en-US" dirty="0"/>
              <a:t>We need to measure resistance</a:t>
            </a:r>
          </a:p>
          <a:p>
            <a:pPr lvl="1"/>
            <a:r>
              <a:rPr lang="en-US" dirty="0"/>
              <a:t>But Arduino can’t directly measure R</a:t>
            </a:r>
          </a:p>
          <a:p>
            <a:pPr lvl="1"/>
            <a:r>
              <a:rPr lang="en-US" dirty="0"/>
              <a:t>Use “voltage divider” along with our </a:t>
            </a:r>
            <a:r>
              <a:rPr lang="en-US" b="1" dirty="0"/>
              <a:t>Ohmmeter</a:t>
            </a:r>
            <a:r>
              <a:rPr lang="en-US" dirty="0"/>
              <a:t> sketch</a:t>
            </a:r>
          </a:p>
          <a:p>
            <a:r>
              <a:rPr lang="en-US" dirty="0"/>
              <a:t>Voltage V</a:t>
            </a:r>
            <a:r>
              <a:rPr lang="en-US" baseline="-25000" dirty="0"/>
              <a:t>0</a:t>
            </a:r>
            <a:r>
              <a:rPr lang="en-US" dirty="0"/>
              <a:t> depends on how much light is present</a:t>
            </a:r>
          </a:p>
          <a:p>
            <a:pPr lvl="1"/>
            <a:r>
              <a:rPr lang="en-US" dirty="0"/>
              <a:t>More light = less resistance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V</a:t>
            </a:r>
            <a:r>
              <a:rPr lang="en-US" baseline="-25000" dirty="0"/>
              <a:t>0</a:t>
            </a:r>
            <a:r>
              <a:rPr lang="en-US" dirty="0"/>
              <a:t> large</a:t>
            </a:r>
          </a:p>
          <a:p>
            <a:pPr lvl="1"/>
            <a:r>
              <a:rPr lang="en-US" dirty="0"/>
              <a:t>Less light = more resistance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V</a:t>
            </a:r>
            <a:r>
              <a:rPr lang="en-US" baseline="-25000" dirty="0"/>
              <a:t>0</a:t>
            </a:r>
            <a:r>
              <a:rPr lang="en-US" dirty="0"/>
              <a:t> small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665" y="1910080"/>
            <a:ext cx="2151914" cy="3134193"/>
            <a:chOff x="117715" y="1962364"/>
            <a:chExt cx="2250057" cy="33189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15" y="1962364"/>
              <a:ext cx="1983799" cy="3318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904184" y="3487259"/>
              <a:ext cx="463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</a:t>
              </a:r>
              <a:r>
                <a:rPr lang="en-US" sz="2400" baseline="-25000" dirty="0"/>
                <a:t>0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22628" y="4027472"/>
              <a:ext cx="5175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</a:t>
              </a:r>
              <a:r>
                <a:rPr lang="en-US" sz="2000" baseline="-25000" dirty="0"/>
                <a:t>ref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7970" y="2914103"/>
              <a:ext cx="595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</a:t>
              </a:r>
              <a:r>
                <a:rPr lang="en-US" sz="2000" baseline="-25000" dirty="0"/>
                <a:t>LDR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596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for Light Measurement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31785"/>
            <a:ext cx="8229600" cy="38862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void loop() {</a:t>
            </a:r>
          </a:p>
          <a:p>
            <a:pPr marL="0" indent="0">
              <a:buNone/>
            </a:pPr>
            <a:r>
              <a:rPr lang="en-US" sz="2800" dirty="0"/>
              <a:t>     </a:t>
            </a:r>
            <a:r>
              <a:rPr lang="en-US" sz="2800" dirty="0" err="1"/>
              <a:t>rawLight</a:t>
            </a:r>
            <a:r>
              <a:rPr lang="en-US" sz="2800" dirty="0"/>
              <a:t> = </a:t>
            </a:r>
            <a:r>
              <a:rPr lang="en-US" sz="2800" dirty="0" err="1"/>
              <a:t>analogRead</a:t>
            </a:r>
            <a:r>
              <a:rPr lang="en-US" sz="2800" dirty="0"/>
              <a:t>(lightPin);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     //convert raw </a:t>
            </a:r>
            <a:r>
              <a:rPr lang="en-US" sz="2800" dirty="0" err="1">
                <a:solidFill>
                  <a:srgbClr val="00B050"/>
                </a:solidFill>
              </a:rPr>
              <a:t>analogin</a:t>
            </a:r>
            <a:r>
              <a:rPr lang="en-US" sz="2800" dirty="0">
                <a:solidFill>
                  <a:srgbClr val="00B050"/>
                </a:solidFill>
              </a:rPr>
              <a:t> reading to resistance</a:t>
            </a:r>
          </a:p>
          <a:p>
            <a:pPr marL="0" indent="0">
              <a:buNone/>
            </a:pPr>
            <a:r>
              <a:rPr lang="en-US" sz="2800" dirty="0"/>
              <a:t>     </a:t>
            </a:r>
            <a:r>
              <a:rPr lang="en-US" sz="2800" dirty="0" err="1"/>
              <a:t>Rldr</a:t>
            </a:r>
            <a:r>
              <a:rPr lang="en-US" sz="2800" dirty="0"/>
              <a:t> = Rref * (1023.0 - </a:t>
            </a:r>
            <a:r>
              <a:rPr lang="en-US" sz="2800" dirty="0" err="1"/>
              <a:t>rawLight</a:t>
            </a:r>
            <a:r>
              <a:rPr lang="en-US" sz="2800" dirty="0"/>
              <a:t>) / </a:t>
            </a:r>
            <a:r>
              <a:rPr lang="en-US" sz="2800" dirty="0" err="1"/>
              <a:t>rawLight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     //convert resistance to approximate Lux</a:t>
            </a:r>
          </a:p>
          <a:p>
            <a:pPr marL="0" indent="0">
              <a:buNone/>
            </a:pPr>
            <a:r>
              <a:rPr lang="en-US" sz="2800" dirty="0"/>
              <a:t>     Lux = </a:t>
            </a:r>
            <a:r>
              <a:rPr lang="en-US" sz="2800" b="1" dirty="0"/>
              <a:t>pow</a:t>
            </a:r>
            <a:r>
              <a:rPr lang="en-US" sz="2800" dirty="0"/>
              <a:t>(10.0, 6.64 - 1.32 * </a:t>
            </a:r>
            <a:r>
              <a:rPr lang="en-US" sz="2800" b="1" dirty="0"/>
              <a:t>log10</a:t>
            </a:r>
            <a:r>
              <a:rPr lang="en-US" sz="2800" dirty="0"/>
              <a:t>(</a:t>
            </a:r>
            <a:r>
              <a:rPr lang="en-US" sz="2800" dirty="0" err="1"/>
              <a:t>Rldr</a:t>
            </a:r>
            <a:r>
              <a:rPr lang="en-US" sz="2800" dirty="0"/>
              <a:t>));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  <p:sp>
        <p:nvSpPr>
          <p:cNvPr id="3" name="Cloud 2"/>
          <p:cNvSpPr/>
          <p:nvPr/>
        </p:nvSpPr>
        <p:spPr>
          <a:xfrm>
            <a:off x="192505" y="5345547"/>
            <a:ext cx="7519737" cy="125128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about pow and log10 at http://www.cplusplus.com/reference/</a:t>
            </a:r>
            <a:r>
              <a:rPr lang="en-US" dirty="0" err="1"/>
              <a:t>cmath</a:t>
            </a:r>
            <a:r>
              <a:rPr lang="en-US" dirty="0"/>
              <a:t>/”</a:t>
            </a:r>
          </a:p>
        </p:txBody>
      </p:sp>
    </p:spTree>
    <p:extLst>
      <p:ext uri="{BB962C8B-B14F-4D97-AF65-F5344CB8AC3E}">
        <p14:creationId xmlns:p14="http://schemas.microsoft.com/office/powerpoint/2010/main" val="337928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5BFF-C5F6-4EF1-AC45-5F6A51CE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2FF7-8685-4854-B8BC-1B641EB9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Circuit is similar to </a:t>
            </a:r>
            <a:r>
              <a:rPr lang="en-US" dirty="0" err="1"/>
              <a:t>OhmMeter</a:t>
            </a:r>
            <a:endParaRPr lang="en-US" dirty="0"/>
          </a:p>
          <a:p>
            <a:pPr lvl="1"/>
            <a:r>
              <a:rPr lang="en-US" dirty="0"/>
              <a:t>Unknown resistance is </a:t>
            </a:r>
            <a:r>
              <a:rPr lang="en-US" dirty="0" err="1"/>
              <a:t>photoresistor</a:t>
            </a:r>
            <a:endParaRPr lang="en-US" dirty="0"/>
          </a:p>
          <a:p>
            <a:pPr lvl="1"/>
            <a:r>
              <a:rPr lang="en-US" dirty="0"/>
              <a:t>And now we use a </a:t>
            </a:r>
            <a:r>
              <a:rPr lang="en-US" dirty="0">
                <a:solidFill>
                  <a:srgbClr val="FF0000"/>
                </a:solidFill>
              </a:rPr>
              <a:t>10K </a:t>
            </a:r>
            <a:r>
              <a:rPr lang="en-US" dirty="0"/>
              <a:t>rather than 1K reference resistor</a:t>
            </a:r>
          </a:p>
          <a:p>
            <a:pPr lvl="2"/>
            <a:r>
              <a:rPr lang="en-US" dirty="0"/>
              <a:t>Better accuracy if ref resistor similar in size to unknown resistor.</a:t>
            </a:r>
          </a:p>
          <a:p>
            <a:r>
              <a:rPr lang="en-US" dirty="0"/>
              <a:t>Modify </a:t>
            </a:r>
            <a:r>
              <a:rPr lang="en-US" dirty="0" err="1"/>
              <a:t>OhmMeter</a:t>
            </a:r>
            <a:r>
              <a:rPr lang="en-US" dirty="0"/>
              <a:t> sketch and save it as </a:t>
            </a:r>
            <a:r>
              <a:rPr lang="en-US" dirty="0" err="1"/>
              <a:t>WeatherStation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8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271132"/>
          </a:xfrm>
        </p:spPr>
        <p:txBody>
          <a:bodyPr/>
          <a:lstStyle/>
          <a:p>
            <a:r>
              <a:rPr lang="en-US" sz="4000" dirty="0"/>
              <a:t>Sketch should look like this:</a:t>
            </a:r>
            <a:br>
              <a:rPr lang="en-US" sz="4000" dirty="0"/>
            </a:br>
            <a:r>
              <a:rPr lang="en-US" sz="3200" dirty="0">
                <a:solidFill>
                  <a:srgbClr val="00B0F0"/>
                </a:solidFill>
              </a:rPr>
              <a:t>(start typing)</a:t>
            </a:r>
            <a:br>
              <a:rPr lang="en-US" sz="3200" dirty="0">
                <a:solidFill>
                  <a:srgbClr val="00B0F0"/>
                </a:solidFill>
              </a:rPr>
            </a:b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3455" y="6276000"/>
            <a:ext cx="3261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(Answers folder: </a:t>
            </a:r>
            <a:r>
              <a:rPr lang="en-US" dirty="0" err="1"/>
              <a:t>LightSensor.ino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E3694C-3388-453C-A124-75733497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2" y="1545771"/>
            <a:ext cx="8434137" cy="40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69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yo_powerpoint_template1 [Read-Only]" id="{4B645B48-1D4D-4A7E-A227-940AAC3A88AC}" vid="{15DB65A0-2F0D-4341-9F81-3E8330120F2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13214</TotalTime>
  <Words>1172</Words>
  <Application>Microsoft Office PowerPoint</Application>
  <PresentationFormat>On-screen Show (4:3)</PresentationFormat>
  <Paragraphs>268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Wingdings</vt:lpstr>
      <vt:lpstr>Custom Design</vt:lpstr>
      <vt:lpstr>1_Custom Design</vt:lpstr>
      <vt:lpstr>7_Custom Design</vt:lpstr>
      <vt:lpstr>2_Custom Design</vt:lpstr>
      <vt:lpstr>Projects</vt:lpstr>
      <vt:lpstr>Objectives</vt:lpstr>
      <vt:lpstr>We Begin with a Photo Resistor</vt:lpstr>
      <vt:lpstr>Sensors have Data Sheets</vt:lpstr>
      <vt:lpstr>PowerPoint Presentation</vt:lpstr>
      <vt:lpstr>Photo Resistor AKA: Light Dependent Resistor (LDR)</vt:lpstr>
      <vt:lpstr>Code Snippet for Light Measurement</vt:lpstr>
      <vt:lpstr>Advice</vt:lpstr>
      <vt:lpstr>Sketch should look like this: (start typing) </vt:lpstr>
      <vt:lpstr>Build this: Light Sensor Circuit</vt:lpstr>
      <vt:lpstr>Try It!</vt:lpstr>
      <vt:lpstr>Using LCD: System Engineering</vt:lpstr>
      <vt:lpstr>Modify the Program </vt:lpstr>
      <vt:lpstr>Now (carefully) Add an LCD</vt:lpstr>
      <vt:lpstr>Temperature and Humidity</vt:lpstr>
      <vt:lpstr>Add in the DHT11 sensor</vt:lpstr>
      <vt:lpstr>DHT Library</vt:lpstr>
      <vt:lpstr>Upload: “LightSensorLCD_DHT11.ino” (in Answers folder)</vt:lpstr>
      <vt:lpstr>HC-SR04 Ultrasonic Distance Sensor</vt:lpstr>
      <vt:lpstr>What’s Inside?</vt:lpstr>
      <vt:lpstr>Distance Sensor HC-SR04 Review</vt:lpstr>
      <vt:lpstr>Timing Diagram</vt:lpstr>
      <vt:lpstr>Sound Velocity and Distance</vt:lpstr>
      <vt:lpstr>Using the Distance Sensor</vt:lpstr>
      <vt:lpstr>Code Walkthrough DistSensSkel.ino</vt:lpstr>
      <vt:lpstr>Initiate a Ping</vt:lpstr>
      <vt:lpstr>Wait for Echo</vt:lpstr>
      <vt:lpstr>Compute Distance</vt:lpstr>
      <vt:lpstr>Make Your Circuit</vt:lpstr>
      <vt:lpstr>Challenge! Make a Distance Alarm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Institutional Marketing</dc:creator>
  <cp:lastModifiedBy>Robert F. Kubichek</cp:lastModifiedBy>
  <cp:revision>602</cp:revision>
  <cp:lastPrinted>2015-06-22T21:50:28Z</cp:lastPrinted>
  <dcterms:created xsi:type="dcterms:W3CDTF">2014-09-17T21:08:03Z</dcterms:created>
  <dcterms:modified xsi:type="dcterms:W3CDTF">2019-07-06T21:07:13Z</dcterms:modified>
</cp:coreProperties>
</file>